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4.xml" ContentType="application/vnd.openxmlformats-officedocument.theme+xml"/>
  <Override PartName="/ppt/slideLayouts/slideLayout12.xml" ContentType="application/vnd.openxmlformats-officedocument.presentationml.slideLayout+xml"/>
  <Override PartName="/ppt/theme/theme5.xml" ContentType="application/vnd.openxmlformats-officedocument.theme+xml"/>
  <Override PartName="/ppt/slideLayouts/slideLayout13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3" r:id="rId1"/>
    <p:sldMasterId id="2147483668" r:id="rId2"/>
    <p:sldMasterId id="2147483674" r:id="rId3"/>
    <p:sldMasterId id="2147483648" r:id="rId4"/>
    <p:sldMasterId id="2147483684" r:id="rId5"/>
    <p:sldMasterId id="2147483697" r:id="rId6"/>
  </p:sldMasterIdLst>
  <p:notesMasterIdLst>
    <p:notesMasterId r:id="rId41"/>
  </p:notesMasterIdLst>
  <p:handoutMasterIdLst>
    <p:handoutMasterId r:id="rId42"/>
  </p:handoutMasterIdLst>
  <p:sldIdLst>
    <p:sldId id="355" r:id="rId7"/>
    <p:sldId id="369" r:id="rId8"/>
    <p:sldId id="394" r:id="rId9"/>
    <p:sldId id="396" r:id="rId10"/>
    <p:sldId id="397" r:id="rId11"/>
    <p:sldId id="398" r:id="rId12"/>
    <p:sldId id="399" r:id="rId13"/>
    <p:sldId id="400" r:id="rId14"/>
    <p:sldId id="423" r:id="rId15"/>
    <p:sldId id="401" r:id="rId16"/>
    <p:sldId id="421" r:id="rId17"/>
    <p:sldId id="402" r:id="rId18"/>
    <p:sldId id="424" r:id="rId19"/>
    <p:sldId id="435" r:id="rId20"/>
    <p:sldId id="422" r:id="rId21"/>
    <p:sldId id="405" r:id="rId22"/>
    <p:sldId id="425" r:id="rId23"/>
    <p:sldId id="426" r:id="rId24"/>
    <p:sldId id="428" r:id="rId25"/>
    <p:sldId id="418" r:id="rId26"/>
    <p:sldId id="429" r:id="rId27"/>
    <p:sldId id="430" r:id="rId28"/>
    <p:sldId id="406" r:id="rId29"/>
    <p:sldId id="409" r:id="rId30"/>
    <p:sldId id="433" r:id="rId31"/>
    <p:sldId id="432" r:id="rId32"/>
    <p:sldId id="434" r:id="rId33"/>
    <p:sldId id="436" r:id="rId34"/>
    <p:sldId id="411" r:id="rId35"/>
    <p:sldId id="413" r:id="rId36"/>
    <p:sldId id="414" r:id="rId37"/>
    <p:sldId id="417" r:id="rId38"/>
    <p:sldId id="420" r:id="rId39"/>
    <p:sldId id="356" r:id="rId40"/>
  </p:sldIdLst>
  <p:sldSz cx="9144000" cy="6858000" type="screen4x3"/>
  <p:notesSz cx="10234613" cy="7104063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238" userDrawn="1">
          <p15:clr>
            <a:srgbClr val="A4A3A4"/>
          </p15:clr>
        </p15:guide>
        <p15:guide id="2" pos="3224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9999"/>
    <a:srgbClr val="98C6EA"/>
    <a:srgbClr val="0052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84E427A-3D55-4303-BF80-6455036E1DE7}" styleName="Designformatvorlage 1 - Akz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E269D01E-BC32-4049-B463-5C60D7B0CCD2}" styleName="Designformatvorlage 2 - Akz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D083AE6-46FA-4A59-8FB0-9F97EB10719F}" styleName="Helle Formatvorlage 3 - Akz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7292A2E-F333-43FB-9621-5CBBE7FDCDCB}" styleName="Helle Formatvorlage 2 - Akz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D27102A9-8310-4765-A935-A1911B00CA55}" styleName="Helle Formatvorlage 1 - Akz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EC20E35-A176-4012-BC5E-935CFFF8708E}" styleName="Mittlere Formatvorlag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C4B1156A-380E-4F78-BDF5-A606A8083BF9}" styleName="Mittlere Formatvorlage 4 - Akz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74C1A8A3-306A-4EB7-A6B1-4F7E0EB9C5D6}" styleName="Mittlere Formatvorlage 3 - Akz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D7AC3CCA-C797-4891-BE02-D94E43425B78}" styleName="Mittlere Formatvorlag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Helle Formatvorlag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925" autoAdjust="0"/>
    <p:restoredTop sz="75391" autoAdjust="0"/>
  </p:normalViewPr>
  <p:slideViewPr>
    <p:cSldViewPr snapToGrid="0">
      <p:cViewPr varScale="1">
        <p:scale>
          <a:sx n="52" d="100"/>
          <a:sy n="52" d="100"/>
        </p:scale>
        <p:origin x="1840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72" d="100"/>
          <a:sy n="72" d="100"/>
        </p:scale>
        <p:origin x="504" y="36"/>
      </p:cViewPr>
      <p:guideLst>
        <p:guide orient="horz" pos="2238"/>
        <p:guide pos="322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handoutMaster" Target="handoutMasters/handoutMaster1.xml"/><Relationship Id="rId47" Type="http://schemas.microsoft.com/office/2015/10/relationships/revisionInfo" Target="revisionInfo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3" y="0"/>
            <a:ext cx="4434999" cy="355204"/>
          </a:xfrm>
          <a:prstGeom prst="rect">
            <a:avLst/>
          </a:prstGeom>
        </p:spPr>
        <p:txBody>
          <a:bodyPr vert="horz" lIns="94790" tIns="47395" rIns="94790" bIns="47395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de-DE" dirty="0"/>
              <a:t>Informatics 10 - </a:t>
            </a:r>
            <a:r>
              <a:rPr lang="de-DE" dirty="0" err="1"/>
              <a:t>Chair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Rechnertechnik und Rechnerorganisation</a:t>
            </a:r>
            <a:endParaRPr lang="en-GB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5797249" y="0"/>
            <a:ext cx="4434999" cy="355204"/>
          </a:xfrm>
          <a:prstGeom prst="rect">
            <a:avLst/>
          </a:prstGeom>
        </p:spPr>
        <p:txBody>
          <a:bodyPr vert="horz" lIns="94790" tIns="47395" rIns="94790" bIns="47395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3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20751376-2EB8-4403-B858-305A8AAA6B01}" type="datetimeFigureOut">
              <a:rPr lang="en-GB"/>
              <a:pPr>
                <a:defRPr/>
              </a:pPr>
              <a:t>06/08/2018</a:t>
            </a:fld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3" y="6747626"/>
            <a:ext cx="4434999" cy="355204"/>
          </a:xfrm>
          <a:prstGeom prst="rect">
            <a:avLst/>
          </a:prstGeom>
        </p:spPr>
        <p:txBody>
          <a:bodyPr vert="horz" lIns="94790" tIns="47395" rIns="94790" bIns="47395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5797249" y="6747626"/>
            <a:ext cx="4434999" cy="355204"/>
          </a:xfrm>
          <a:prstGeom prst="rect">
            <a:avLst/>
          </a:prstGeom>
        </p:spPr>
        <p:txBody>
          <a:bodyPr vert="horz" lIns="94790" tIns="47395" rIns="94790" bIns="47395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3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62C15F7A-46C6-4AD2-BFEC-842DCCCC19C4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909573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3" y="0"/>
            <a:ext cx="4434999" cy="355204"/>
          </a:xfrm>
          <a:prstGeom prst="rect">
            <a:avLst/>
          </a:prstGeom>
        </p:spPr>
        <p:txBody>
          <a:bodyPr vert="horz" lIns="94790" tIns="47395" rIns="94790" bIns="47395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de-DE" dirty="0"/>
              <a:t>Informatics 10 - </a:t>
            </a:r>
            <a:r>
              <a:rPr lang="de-DE" dirty="0" err="1"/>
              <a:t>Chair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Rechnertechnik und Rechnerorganisation</a:t>
            </a:r>
            <a:endParaRPr lang="en-GB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5797249" y="0"/>
            <a:ext cx="4434999" cy="355204"/>
          </a:xfrm>
          <a:prstGeom prst="rect">
            <a:avLst/>
          </a:prstGeom>
        </p:spPr>
        <p:txBody>
          <a:bodyPr vert="horz" lIns="94790" tIns="47395" rIns="94790" bIns="47395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cs typeface="+mn-cs"/>
              </a:defRPr>
            </a:lvl1pPr>
          </a:lstStyle>
          <a:p>
            <a:pPr>
              <a:defRPr/>
            </a:pPr>
            <a:fld id="{89C46BC9-2C9E-4670-A85A-6A588BA2D405}" type="datetimeFigureOut">
              <a:rPr lang="en-GB"/>
              <a:pPr>
                <a:defRPr/>
              </a:pPr>
              <a:t>06/08/2018</a:t>
            </a:fld>
            <a:endParaRPr lang="en-GB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341688" y="533400"/>
            <a:ext cx="3551237" cy="26638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790" tIns="47395" rIns="94790" bIns="47395" rtlCol="0" anchor="ctr"/>
          <a:lstStyle/>
          <a:p>
            <a:pPr lvl="0"/>
            <a:endParaRPr lang="en-GB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1023463" y="3374431"/>
            <a:ext cx="8187690" cy="3196829"/>
          </a:xfrm>
          <a:prstGeom prst="rect">
            <a:avLst/>
          </a:prstGeom>
        </p:spPr>
        <p:txBody>
          <a:bodyPr vert="horz" wrap="square" lIns="94790" tIns="47395" rIns="94790" bIns="47395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3" y="6747626"/>
            <a:ext cx="4434999" cy="355204"/>
          </a:xfrm>
          <a:prstGeom prst="rect">
            <a:avLst/>
          </a:prstGeom>
        </p:spPr>
        <p:txBody>
          <a:bodyPr vert="horz" lIns="94790" tIns="47395" rIns="94790" bIns="47395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5797249" y="6747626"/>
            <a:ext cx="4434999" cy="355204"/>
          </a:xfrm>
          <a:prstGeom prst="rect">
            <a:avLst/>
          </a:prstGeom>
        </p:spPr>
        <p:txBody>
          <a:bodyPr vert="horz" lIns="94790" tIns="47395" rIns="94790" bIns="47395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cs typeface="+mn-cs"/>
              </a:defRPr>
            </a:lvl1pPr>
          </a:lstStyle>
          <a:p>
            <a:pPr>
              <a:defRPr/>
            </a:pPr>
            <a:fld id="{00AFC6D0-44D5-4EB7-828F-6F464F83D79A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799730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182563" indent="-182563" algn="l" rtl="0" fontAlgn="base">
      <a:spcBef>
        <a:spcPct val="30000"/>
      </a:spcBef>
      <a:spcAft>
        <a:spcPct val="0"/>
      </a:spcAft>
      <a:buFont typeface="Arial" charset="0"/>
      <a:buChar char="•"/>
      <a:defRPr sz="1200" kern="1200">
        <a:solidFill>
          <a:schemeClr val="tx1"/>
        </a:solidFill>
        <a:latin typeface="+mn-lt"/>
        <a:ea typeface="+mn-ea"/>
        <a:cs typeface="Arial" charset="0"/>
      </a:defRPr>
    </a:lvl2pPr>
    <a:lvl3pPr marL="355600" indent="-173038" algn="l" rtl="0" fontAlgn="base">
      <a:spcBef>
        <a:spcPct val="30000"/>
      </a:spcBef>
      <a:spcAft>
        <a:spcPct val="0"/>
      </a:spcAft>
      <a:buFont typeface="Symbol" pitchFamily="18" charset="2"/>
      <a:buChar char="-"/>
      <a:defRPr sz="1200" kern="1200">
        <a:solidFill>
          <a:schemeClr val="tx1"/>
        </a:solidFill>
        <a:latin typeface="+mn-lt"/>
        <a:ea typeface="+mn-ea"/>
        <a:cs typeface="Arial" charset="0"/>
      </a:defRPr>
    </a:lvl3pPr>
    <a:lvl4pPr marL="538163" indent="-182563" algn="l" rtl="0" fontAlgn="base">
      <a:spcBef>
        <a:spcPct val="30000"/>
      </a:spcBef>
      <a:spcAft>
        <a:spcPct val="0"/>
      </a:spcAft>
      <a:buFont typeface="Courier New" pitchFamily="49" charset="0"/>
      <a:buChar char="o"/>
      <a:defRPr sz="1200" kern="1200">
        <a:solidFill>
          <a:schemeClr val="tx1"/>
        </a:solidFill>
        <a:latin typeface="+mn-lt"/>
        <a:ea typeface="+mn-ea"/>
        <a:cs typeface="Arial" charset="0"/>
      </a:defRPr>
    </a:lvl4pPr>
    <a:lvl5pPr marL="720725" indent="-182563" algn="l" rtl="0" fontAlgn="base">
      <a:spcBef>
        <a:spcPct val="30000"/>
      </a:spcBef>
      <a:spcAft>
        <a:spcPct val="0"/>
      </a:spcAft>
      <a:buFont typeface="Wingdings" pitchFamily="2" charset="2"/>
      <a:buChar char="§"/>
      <a:defRPr sz="1200" kern="1200">
        <a:solidFill>
          <a:schemeClr val="tx1"/>
        </a:solidFill>
        <a:latin typeface="+mn-lt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</a:t>
            </a:fld>
            <a:endParaRPr lang="en-GB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sz="1300" dirty="0"/>
              <a:t>Start panda</a:t>
            </a:r>
          </a:p>
          <a:p>
            <a:r>
              <a:rPr lang="en-IN" sz="1300" dirty="0"/>
              <a:t>We then feed the extracted features to machine learning classifiers such as…</a:t>
            </a:r>
          </a:p>
          <a:p>
            <a:pPr defTabSz="955548">
              <a:defRPr/>
            </a:pPr>
            <a:r>
              <a:rPr lang="en-IN" sz="1300" dirty="0"/>
              <a:t>We use WEKA data mining toolkit for these classifiers.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00433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sz="1300" dirty="0"/>
              <a:t>Textual features are more important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14010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sz="1300" dirty="0"/>
              <a:t>The splitting criterion is the normalized information gain (difference in entropy). The attribute with the highest</a:t>
            </a:r>
          </a:p>
          <a:p>
            <a:r>
              <a:rPr lang="en-IN" sz="1300" dirty="0"/>
              <a:t>normalized information gain is chosen to make the decision.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94295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9165" indent="-179165">
              <a:buFontTx/>
              <a:buChar char="-"/>
            </a:pPr>
            <a:r>
              <a:rPr lang="en-IN" dirty="0"/>
              <a:t>We used paging mechanism to create multiple requests as AWIS allows only 20 per request</a:t>
            </a:r>
          </a:p>
          <a:p>
            <a:pPr marL="179165" indent="-179165">
              <a:buFontTx/>
              <a:buChar char="-"/>
            </a:pPr>
            <a:r>
              <a:rPr lang="en-IN" dirty="0"/>
              <a:t>Access Key obtained from Amazon AWS Student Pack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70852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Start Gupta</a:t>
            </a:r>
          </a:p>
          <a:p>
            <a:r>
              <a:rPr lang="en-IN" dirty="0"/>
              <a:t>TP &gt; in NB but TP is more for J48 and Random</a:t>
            </a:r>
          </a:p>
          <a:p>
            <a:r>
              <a:rPr lang="en-IN" dirty="0"/>
              <a:t>TN and FN not done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68865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87878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78248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89305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55548">
              <a:defRPr/>
            </a:pPr>
            <a:r>
              <a:rPr lang="en-IN" sz="1300" dirty="0"/>
              <a:t>Start panda</a:t>
            </a:r>
          </a:p>
          <a:p>
            <a:pPr defTabSz="955548">
              <a:defRPr/>
            </a:pPr>
            <a:r>
              <a:rPr lang="en-IN" sz="1300" dirty="0"/>
              <a:t>Only google.de and amazon.de fall under the Alexa top-100 websites.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90789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68151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Start </a:t>
            </a:r>
            <a:r>
              <a:rPr lang="en-IN" dirty="0" err="1"/>
              <a:t>gupta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549808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- </a:t>
            </a:r>
            <a:r>
              <a:rPr lang="en-IN" sz="1300" dirty="0"/>
              <a:t>Cases against </a:t>
            </a:r>
            <a:r>
              <a:rPr lang="en-IN" sz="1300" dirty="0" err="1"/>
              <a:t>Eyeo</a:t>
            </a:r>
            <a:r>
              <a:rPr lang="en-IN" sz="1300" dirty="0"/>
              <a:t> because companies say that </a:t>
            </a:r>
            <a:r>
              <a:rPr lang="en-IN" sz="1300" dirty="0" err="1"/>
              <a:t>Eyeo</a:t>
            </a:r>
            <a:r>
              <a:rPr lang="en-IN" sz="1300" dirty="0"/>
              <a:t> is monetizing to let them join these whitelists under the Acceptable Ads programme</a:t>
            </a:r>
            <a:endParaRPr lang="en-IN" dirty="0"/>
          </a:p>
          <a:p>
            <a:r>
              <a:rPr lang="en-IN" dirty="0"/>
              <a:t>- After all who knows, maybe the judges also use ad-blockers.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771165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9165" indent="-179165">
              <a:buFontTx/>
              <a:buChar char="-"/>
            </a:pPr>
            <a:r>
              <a:rPr lang="en-IN" dirty="0"/>
              <a:t>Pay journalists for their work on reporting.</a:t>
            </a:r>
          </a:p>
          <a:p>
            <a:pPr marL="179165" indent="-179165">
              <a:buFontTx/>
              <a:buChar char="-"/>
            </a:pPr>
            <a:r>
              <a:rPr lang="en-IN" dirty="0"/>
              <a:t>While users should pay for viewing original content, ads should not be so intrusive.</a:t>
            </a:r>
          </a:p>
          <a:p>
            <a:pPr marL="179165" indent="-179165">
              <a:buFontTx/>
              <a:buChar char="-"/>
            </a:pPr>
            <a:r>
              <a:rPr lang="en-IN" dirty="0"/>
              <a:t>On the other hand, if users choose to block ads, websites should not force them to disable ad-blockers.</a:t>
            </a:r>
          </a:p>
          <a:p>
            <a:r>
              <a:rPr lang="en-IN" dirty="0"/>
              <a:t>- Charges a small fee to display content with less advertisements.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002854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123637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150211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pPr marL="542473" lvl="1" indent="-35833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100" i="1" dirty="0"/>
              <a:t>Start </a:t>
            </a:r>
            <a:r>
              <a:rPr lang="en-IN" sz="2100" i="1" dirty="0" err="1"/>
              <a:t>gupta</a:t>
            </a:r>
            <a:endParaRPr lang="en-IN" sz="2100" i="1" dirty="0"/>
          </a:p>
          <a:p>
            <a:pPr marL="542473" lvl="1" indent="-35833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100" i="1" dirty="0"/>
              <a:t>Placement</a:t>
            </a:r>
            <a:r>
              <a:rPr lang="en-IN" sz="2100" dirty="0"/>
              <a:t>: Ads must not disrupt the user’s natural reading flow. They must be placed on the top, side or below the Primary Content.</a:t>
            </a:r>
          </a:p>
          <a:p>
            <a:pPr marL="542473" lvl="1" indent="-35833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100" i="1" dirty="0"/>
              <a:t>Distinction</a:t>
            </a:r>
            <a:r>
              <a:rPr lang="en-IN" sz="2100" dirty="0"/>
              <a:t>: Ads should not be mixed with any other content so that it overlaps with the Primary Content.</a:t>
            </a:r>
          </a:p>
          <a:p>
            <a:pPr marL="542473" lvl="1" indent="-35833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100" i="1" dirty="0"/>
              <a:t>Size</a:t>
            </a:r>
            <a:r>
              <a:rPr lang="en-IN" sz="2100" dirty="0"/>
              <a:t>: A strict individual size requirement is placed for Acceptable Ads. </a:t>
            </a:r>
          </a:p>
          <a:p>
            <a:pPr marL="542473" lvl="1" indent="-35833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100" dirty="0"/>
              <a:t>Google </a:t>
            </a:r>
            <a:r>
              <a:rPr lang="en-IN" sz="2100" dirty="0" err="1"/>
              <a:t>Adsense</a:t>
            </a:r>
            <a:endParaRPr lang="en-IN" sz="2100" dirty="0"/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903937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775678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sz="1300" dirty="0"/>
              <a:t>While websites ads to generate revenues, users consider them to be annoying or potentially dangerous to their</a:t>
            </a:r>
          </a:p>
          <a:p>
            <a:r>
              <a:rPr lang="en-IN" sz="1300" dirty="0"/>
              <a:t>system. However, such websites, question the integrity of such an unsaid agreement between</a:t>
            </a:r>
          </a:p>
          <a:p>
            <a:r>
              <a:rPr lang="en-IN" sz="1300" dirty="0"/>
              <a:t>users and publishers by asking users to disable Ad-blockers. As such, the cat and mouse continues…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239425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19573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9165" indent="-179165">
              <a:buFont typeface="Arial" panose="020B0604020202020204" pitchFamily="34" charset="0"/>
              <a:buChar char="•"/>
            </a:pPr>
            <a:r>
              <a:rPr lang="en-IN" sz="1300" dirty="0"/>
              <a:t>The total number of devices using Ad-block &gt; 615 million devices by 2016. </a:t>
            </a:r>
          </a:p>
          <a:p>
            <a:pPr marL="179165" indent="-179165">
              <a:buFont typeface="Arial" panose="020B0604020202020204" pitchFamily="34" charset="0"/>
              <a:buChar char="•"/>
            </a:pPr>
            <a:r>
              <a:rPr lang="en-IN" sz="1300" dirty="0"/>
              <a:t>Urban users were 17% more likely to install Ad-blockers than those in rural areas. </a:t>
            </a:r>
          </a:p>
          <a:p>
            <a:pPr marL="179165" indent="-179165">
              <a:buFont typeface="Arial" panose="020B0604020202020204" pitchFamily="34" charset="0"/>
              <a:buChar char="•"/>
            </a:pPr>
            <a:r>
              <a:rPr lang="en-IN" sz="1300" dirty="0"/>
              <a:t>Global cost of ad blocking surpassed the projected numbers of $40B in 2016</a:t>
            </a:r>
          </a:p>
          <a:p>
            <a:pPr marL="179165" indent="-179165">
              <a:buFont typeface="Arial" panose="020B0604020202020204" pitchFamily="34" charset="0"/>
              <a:buChar char="•"/>
            </a:pPr>
            <a:r>
              <a:rPr lang="en-IN" sz="1300" dirty="0" err="1"/>
              <a:t>PageFair</a:t>
            </a:r>
            <a:r>
              <a:rPr lang="en-IN" sz="1300" dirty="0"/>
              <a:t> -&gt; # of installations</a:t>
            </a:r>
          </a:p>
          <a:p>
            <a:pPr marL="179165" indent="-179165">
              <a:buFont typeface="Arial" panose="020B0604020202020204" pitchFamily="34" charset="0"/>
              <a:buChar char="•"/>
            </a:pPr>
            <a:r>
              <a:rPr lang="en-IN" sz="1300" dirty="0"/>
              <a:t>BVDW and OVK -&gt; Actual number of websites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59362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Start panda</a:t>
            </a:r>
          </a:p>
          <a:p>
            <a:r>
              <a:rPr lang="en-IN" dirty="0"/>
              <a:t>Detection based on DOM elements and detection based on cookies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25645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sz="1200" b="0" i="0" u="none" strike="noStrike" kern="120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Detection based on time delays, continuous detection and third party scripts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433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We chose News because this is the category that produced most Anti Ad-blocker deployments.</a:t>
            </a:r>
          </a:p>
          <a:p>
            <a:r>
              <a:rPr lang="en-IN" dirty="0"/>
              <a:t>We chose Germany and DACH because little to no research has been done in this region.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5504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Start </a:t>
            </a:r>
            <a:r>
              <a:rPr lang="en-IN" dirty="0" err="1"/>
              <a:t>gupta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27419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88073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46591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6408271"/>
            <a:ext cx="575236" cy="3585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ße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de-DE" noProof="0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7"/>
          </p:nvPr>
        </p:nvSpPr>
        <p:spPr>
          <a:xfrm>
            <a:off x="0" y="2476500"/>
            <a:ext cx="9144000" cy="4381500"/>
          </a:xfrm>
          <a:prstGeom prst="rect">
            <a:avLst/>
          </a:prstGeom>
        </p:spPr>
        <p:txBody>
          <a:bodyPr/>
          <a:lstStyle/>
          <a:p>
            <a:endParaRPr lang="de-DE" dirty="0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r formatfüll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1691640"/>
            <a:ext cx="9144000" cy="516636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42579873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1231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baseline="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Präsentationsmuster</a:t>
            </a: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kann auch als </a:t>
            </a:r>
            <a:r>
              <a:rPr lang="de-DE" noProof="0" dirty="0" err="1"/>
              <a:t>Kapiteltrenner</a:t>
            </a:r>
            <a:r>
              <a:rPr lang="de-DE" noProof="0" dirty="0"/>
              <a:t> verwendet werden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1231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baseline="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Präsentationsmuster</a:t>
            </a: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kann auch als </a:t>
            </a:r>
            <a:r>
              <a:rPr lang="de-DE" noProof="0" dirty="0" err="1"/>
              <a:t>Kapiteltrenner</a:t>
            </a:r>
            <a:r>
              <a:rPr lang="de-DE" noProof="0" dirty="0"/>
              <a:t> verwendet werden</a:t>
            </a: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501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ts val="3200"/>
              </a:lnSpc>
              <a:defRPr lang="de-DE" sz="300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Titel der Präsentation durch Klicken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>
                <a:solidFill>
                  <a:schemeClr val="bg1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>
                <a:solidFill>
                  <a:srgbClr val="000000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6408271"/>
            <a:ext cx="575236" cy="3585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6408271"/>
            <a:ext cx="575236" cy="3585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1762188"/>
            <a:ext cx="8508999" cy="4699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 lIns="0" rIns="0"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1839487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2499360"/>
            <a:ext cx="8508999" cy="3962400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sz="1600" noProof="0" dirty="0"/>
              <a:t>Dritte Ebene</a:t>
            </a:r>
            <a:endParaRPr lang="de-DE" noProof="0" dirty="0"/>
          </a:p>
        </p:txBody>
      </p:sp>
      <p:sp useBgFill="1"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 useBgFill="1"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 useBgFill="1">
        <p:nvSpPr>
          <p:cNvPr id="6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1839487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2"/>
          <p:cNvSpPr>
            <a:spLocks noGrp="1"/>
          </p:cNvSpPr>
          <p:nvPr>
            <p:ph idx="14" hasCustomPrompt="1"/>
          </p:nvPr>
        </p:nvSpPr>
        <p:spPr>
          <a:xfrm>
            <a:off x="319091" y="1762188"/>
            <a:ext cx="4180910" cy="4687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 baseline="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sz="1600" noProof="0" dirty="0"/>
              <a:t>Dritte Ebene</a:t>
            </a:r>
            <a:endParaRPr lang="de-DE" noProof="0" dirty="0"/>
          </a:p>
        </p:txBody>
      </p:sp>
      <p:sp>
        <p:nvSpPr>
          <p:cNvPr id="13" name="Inhaltsplatzhalter 2"/>
          <p:cNvSpPr>
            <a:spLocks noGrp="1"/>
          </p:cNvSpPr>
          <p:nvPr>
            <p:ph idx="15" hasCustomPrompt="1"/>
          </p:nvPr>
        </p:nvSpPr>
        <p:spPr>
          <a:xfrm>
            <a:off x="4647179" y="1762188"/>
            <a:ext cx="4180910" cy="4687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sz="1600" noProof="0" dirty="0"/>
              <a:t>Dritte Ebene</a:t>
            </a:r>
            <a:endParaRPr lang="de-DE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4629014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de-DE" noProof="0" dirty="0"/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2484000"/>
            <a:ext cx="4242816" cy="3974655"/>
          </a:xfrm>
          <a:prstGeom prst="rect">
            <a:avLst/>
          </a:prstGeom>
        </p:spPr>
        <p:txBody>
          <a:bodyPr lIns="0" rIns="0"/>
          <a:lstStyle>
            <a:lvl1pPr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 sz="160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sz="1600" dirty="0"/>
              <a:t>Dritte Ebene</a:t>
            </a:r>
            <a:endParaRPr lang="de-DE" dirty="0"/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584192" y="2484120"/>
            <a:ext cx="4244400" cy="39744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+ Text (Hintergr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 bwMode="auto">
          <a:xfrm>
            <a:off x="0" y="2477139"/>
            <a:ext cx="9144000" cy="438086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r" eaLnBrk="0" hangingPunct="0"/>
            <a:endParaRPr lang="de-DE" sz="1000" dirty="0">
              <a:latin typeface="Arial" pitchFamily="34" charset="0"/>
            </a:endParaRPr>
          </a:p>
        </p:txBody>
      </p:sp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de-DE" noProof="0" dirty="0"/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2484000"/>
            <a:ext cx="4242816" cy="3974655"/>
          </a:xfrm>
          <a:prstGeom prst="rect">
            <a:avLst/>
          </a:prstGeom>
        </p:spPr>
        <p:txBody>
          <a:bodyPr lIns="0" rIns="0"/>
          <a:lstStyle>
            <a:lvl1pPr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 sz="1600" baseline="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sz="1600" dirty="0"/>
              <a:t>Dritte Ebene</a:t>
            </a:r>
            <a:endParaRPr lang="de-DE" dirty="0"/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584192" y="2484120"/>
            <a:ext cx="4244400" cy="39744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5" Type="http://schemas.openxmlformats.org/officeDocument/2006/relationships/slideLayout" Target="../slideLayouts/slideLayout8.xml"/><Relationship Id="rId10" Type="http://schemas.openxmlformats.org/officeDocument/2006/relationships/image" Target="../media/image1.wmf"/><Relationship Id="rId4" Type="http://schemas.openxmlformats.org/officeDocument/2006/relationships/slideLayout" Target="../slideLayouts/slideLayout7.xml"/><Relationship Id="rId9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2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 8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8411" y="324685"/>
            <a:ext cx="608352" cy="320400"/>
          </a:xfrm>
          <a:prstGeom prst="rect">
            <a:avLst/>
          </a:prstGeom>
        </p:spPr>
      </p:pic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1" y="6473313"/>
            <a:ext cx="9034007" cy="384687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hf hdr="0" ftr="0"/>
  <p:txStyles>
    <p:titleStyle>
      <a:lvl1pPr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feld 22"/>
          <p:cNvSpPr txBox="1"/>
          <p:nvPr/>
        </p:nvSpPr>
        <p:spPr>
          <a:xfrm>
            <a:off x="7713330" y="6563283"/>
            <a:ext cx="1115376" cy="193002"/>
          </a:xfrm>
          <a:prstGeom prst="rect">
            <a:avLst/>
          </a:prstGeom>
        </p:spPr>
        <p:txBody>
          <a:bodyPr wrap="square" lIns="0" tIns="0" rIns="0" bIns="0" rtlCol="0" anchor="b" anchorCtr="0">
            <a:spAutoFit/>
          </a:bodyPr>
          <a:lstStyle/>
          <a:p>
            <a:pPr algn="r">
              <a:lnSpc>
                <a:spcPct val="114000"/>
              </a:lnSpc>
            </a:pPr>
            <a:fld id="{C51078C5-4710-4254-8001-F1C0900803FD}" type="slidenum">
              <a:rPr lang="de-DE" sz="1200" smtClean="0">
                <a:latin typeface="+mn-lt"/>
                <a:cs typeface="Arial" pitchFamily="34" charset="0"/>
              </a:rPr>
              <a:pPr algn="r">
                <a:lnSpc>
                  <a:spcPct val="114000"/>
                </a:lnSpc>
              </a:pPr>
              <a:t>‹#›</a:t>
            </a:fld>
            <a:endParaRPr lang="de-DE" sz="1200" dirty="0">
              <a:latin typeface="+mn-lt"/>
              <a:cs typeface="Arial" pitchFamily="34" charset="0"/>
            </a:endParaRPr>
          </a:p>
        </p:txBody>
      </p:sp>
      <p:pic>
        <p:nvPicPr>
          <p:cNvPr id="5" name="Bild 4" descr="Fahnen_HG.jpg"/>
          <p:cNvPicPr>
            <a:picLocks noChangeAspect="1"/>
          </p:cNvPicPr>
          <p:nvPr/>
        </p:nvPicPr>
        <p:blipFill>
          <a:blip r:embed="rId3" cstate="screen"/>
          <a:srcRect/>
          <a:stretch>
            <a:fillRect/>
          </a:stretch>
        </p:blipFill>
        <p:spPr>
          <a:xfrm>
            <a:off x="-42532" y="0"/>
            <a:ext cx="9185031" cy="6858000"/>
          </a:xfrm>
          <a:prstGeom prst="rect">
            <a:avLst/>
          </a:prstGeom>
        </p:spPr>
      </p:pic>
      <p:pic>
        <p:nvPicPr>
          <p:cNvPr id="7" name="Bild 6" descr="20150416 tum logo blau png final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2627" y="324650"/>
            <a:ext cx="599722" cy="320400"/>
          </a:xfrm>
          <a:prstGeom prst="rect">
            <a:avLst/>
          </a:prstGeom>
        </p:spPr>
      </p:pic>
      <p:sp>
        <p:nvSpPr>
          <p:cNvPr id="8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noProof="0" smtClean="0"/>
              <a:pPr/>
              <a:t>‹#›</a:t>
            </a:fld>
            <a:endParaRPr lang="de-DE" noProof="0" dirty="0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8695678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</p:sldLayoutIdLst>
  <p:hf hdr="0" ftr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1" y="6473313"/>
            <a:ext cx="8515601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7" name="Bild 6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8411" y="324685"/>
            <a:ext cx="608352" cy="320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0401" y="314325"/>
            <a:ext cx="7699650" cy="3484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4000"/>
              </a:lnSpc>
              <a:tabLst/>
            </a:pPr>
            <a:r>
              <a:rPr lang="de-DE" sz="800" dirty="0">
                <a:solidFill>
                  <a:schemeClr val="tx2"/>
                </a:solidFill>
                <a:latin typeface="+mn-lt"/>
              </a:rPr>
              <a:t>Lehrstuhl für Musterverfahren</a:t>
            </a:r>
          </a:p>
          <a:p>
            <a:pPr>
              <a:lnSpc>
                <a:spcPct val="94000"/>
              </a:lnSpc>
              <a:tabLst/>
            </a:pPr>
            <a:r>
              <a:rPr lang="de-DE" sz="800" dirty="0">
                <a:solidFill>
                  <a:schemeClr val="tx2"/>
                </a:solidFill>
                <a:latin typeface="+mn-lt"/>
              </a:rPr>
              <a:t>Fakultät für Mustertechnik</a:t>
            </a:r>
          </a:p>
          <a:p>
            <a:pPr>
              <a:lnSpc>
                <a:spcPct val="94000"/>
              </a:lnSpc>
              <a:tabLst/>
            </a:pPr>
            <a:r>
              <a:rPr lang="de-DE" sz="800" dirty="0">
                <a:solidFill>
                  <a:schemeClr val="tx2"/>
                </a:solidFill>
                <a:latin typeface="+mn-lt"/>
              </a:rPr>
              <a:t>Technische Universität</a:t>
            </a:r>
            <a:r>
              <a:rPr lang="de-DE" sz="800" baseline="0" dirty="0">
                <a:solidFill>
                  <a:schemeClr val="tx2"/>
                </a:solidFill>
                <a:latin typeface="+mn-lt"/>
              </a:rPr>
              <a:t> München</a:t>
            </a:r>
            <a:endParaRPr lang="de-DE" sz="800" dirty="0">
              <a:solidFill>
                <a:schemeClr val="tx2"/>
              </a:solidFill>
              <a:latin typeface="+mn-lt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</p:sldLayoutIdLst>
  <p:hf hdr="0" ftr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2" descr="20150416 tum logo blau png final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18411" y="324685"/>
            <a:ext cx="608352" cy="320400"/>
          </a:xfrm>
          <a:prstGeom prst="rect">
            <a:avLst/>
          </a:prstGeom>
        </p:spPr>
      </p:pic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74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6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1" y="6473313"/>
            <a:ext cx="8515601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54" r:id="rId2"/>
    <p:sldLayoutId id="2147483704" r:id="rId3"/>
    <p:sldLayoutId id="2147483657" r:id="rId4"/>
    <p:sldLayoutId id="2147483711" r:id="rId5"/>
    <p:sldLayoutId id="2147483703" r:id="rId6"/>
    <p:sldLayoutId id="2147483653" r:id="rId7"/>
    <p:sldLayoutId id="2147483656" r:id="rId8"/>
  </p:sldLayoutIdLst>
  <p:hf hdr="0" ftr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/>
        </p:nvSpPr>
        <p:spPr bwMode="hidden"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pic>
        <p:nvPicPr>
          <p:cNvPr id="4" name="Bild 3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black">
          <a:xfrm>
            <a:off x="8222628" y="324650"/>
            <a:ext cx="599723" cy="320400"/>
          </a:xfrm>
          <a:prstGeom prst="rect">
            <a:avLst/>
          </a:prstGeom>
        </p:spPr>
      </p:pic>
      <p:sp>
        <p:nvSpPr>
          <p:cNvPr id="7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hf hdr="0" ftr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/>
        </p:nvSpPr>
        <p:spPr bwMode="hidden"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>
              <a:solidFill>
                <a:schemeClr val="bg1"/>
              </a:solidFill>
            </a:endParaRPr>
          </a:p>
        </p:txBody>
      </p:sp>
      <p:pic>
        <p:nvPicPr>
          <p:cNvPr id="4" name="Bild 3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black">
          <a:xfrm>
            <a:off x="8222627" y="324650"/>
            <a:ext cx="599722" cy="320400"/>
          </a:xfrm>
          <a:prstGeom prst="rect">
            <a:avLst/>
          </a:prstGeom>
        </p:spPr>
      </p:pic>
      <p:sp>
        <p:nvSpPr>
          <p:cNvPr id="9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</p:sldLayoutIdLst>
  <p:hf hdr="0" ftr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://www.pornhub.com/" TargetMode="External"/><Relationship Id="rId3" Type="http://schemas.openxmlformats.org/officeDocument/2006/relationships/image" Target="../media/image20.PNG"/><Relationship Id="rId7" Type="http://schemas.openxmlformats.org/officeDocument/2006/relationships/hyperlink" Target="http://www.washingtonpost.com/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www.bild.de/" TargetMode="Externa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://www.sport1.de/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://www.t3n.de/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lexa.com/topsites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0"/>
          </p:nvPr>
        </p:nvSpPr>
        <p:spPr>
          <a:xfrm>
            <a:off x="319090" y="2486720"/>
            <a:ext cx="8508999" cy="2412305"/>
          </a:xfrm>
        </p:spPr>
        <p:txBody>
          <a:bodyPr/>
          <a:lstStyle/>
          <a:p>
            <a:r>
              <a:rPr lang="de-DE" dirty="0"/>
              <a:t>Rohit Gupta &amp; Rohit Panda</a:t>
            </a:r>
          </a:p>
          <a:p>
            <a:r>
              <a:rPr lang="de-DE" dirty="0"/>
              <a:t>Technische Universität München</a:t>
            </a:r>
          </a:p>
          <a:p>
            <a:r>
              <a:rPr lang="de-DE" dirty="0"/>
              <a:t>Fakultät für Informatik</a:t>
            </a:r>
          </a:p>
          <a:p>
            <a:r>
              <a:rPr lang="de-DE" dirty="0"/>
              <a:t>München, 7. August 2018</a:t>
            </a:r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820738"/>
          </a:xfrm>
        </p:spPr>
        <p:txBody>
          <a:bodyPr/>
          <a:lstStyle/>
          <a:p>
            <a:r>
              <a:rPr lang="en-IN" sz="3200" dirty="0"/>
              <a:t>Block the Blocker – Studying the effects of Anti Ad-blocking</a:t>
            </a:r>
          </a:p>
        </p:txBody>
      </p:sp>
      <p:pic>
        <p:nvPicPr>
          <p:cNvPr id="5" name="Bild 4" descr="TUM_Glockenturm.t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7101" y="3051360"/>
            <a:ext cx="3892489" cy="339741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9090" y="1762188"/>
            <a:ext cx="8508999" cy="4436953"/>
          </a:xfrm>
        </p:spPr>
        <p:txBody>
          <a:bodyPr/>
          <a:lstStyle/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IN" sz="2000" dirty="0"/>
              <a:t>We make use of Selenium Chrome </a:t>
            </a:r>
            <a:r>
              <a:rPr lang="en-IN" sz="2000" dirty="0" err="1"/>
              <a:t>Webdriver</a:t>
            </a:r>
            <a:r>
              <a:rPr lang="en-IN" sz="2000" dirty="0"/>
              <a:t> to launch two separate instances of Google Chrome for A/B testing.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IN" sz="2000" dirty="0"/>
              <a:t>Instance A is launched with </a:t>
            </a:r>
            <a:r>
              <a:rPr lang="en-IN" sz="2000" dirty="0" err="1"/>
              <a:t>Adblock</a:t>
            </a:r>
            <a:r>
              <a:rPr lang="en-IN" sz="2000" dirty="0"/>
              <a:t> Plus extension and instance B is without any extension.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IN" sz="2000" dirty="0"/>
              <a:t>Instances are compared w.r.t Node Features (div, h1, h2, h3, </a:t>
            </a:r>
            <a:r>
              <a:rPr lang="en-IN" sz="2000" dirty="0" err="1"/>
              <a:t>img</a:t>
            </a:r>
            <a:r>
              <a:rPr lang="en-IN" sz="2000" dirty="0"/>
              <a:t>, table, p, </a:t>
            </a:r>
            <a:r>
              <a:rPr lang="en-IN" sz="2000" dirty="0" err="1"/>
              <a:t>iframe</a:t>
            </a:r>
            <a:r>
              <a:rPr lang="en-IN" sz="2000" dirty="0"/>
              <a:t> and text nodes), Textual Features (#lines, #words, #text) and Structural Features (URL redirection).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IN" sz="2000" dirty="0"/>
              <a:t>These features are compared using a Python script and </a:t>
            </a:r>
            <a:r>
              <a:rPr lang="en-IN" sz="2000" dirty="0" err="1"/>
              <a:t>BeautifulSoup</a:t>
            </a:r>
            <a:r>
              <a:rPr lang="en-IN" sz="2000" dirty="0"/>
              <a:t> library is used for recording the difference and screen scraping.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IN" sz="2000" dirty="0"/>
              <a:t>These features are stored in a .csv file.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IN" sz="3000" dirty="0"/>
              <a:t>Detecting Anti Ad-blockers: Methodology</a:t>
            </a:r>
            <a:endParaRPr lang="de-DE" sz="3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457712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IN" sz="3000" dirty="0"/>
              <a:t>Detecting Anti Ad-blockers: Demo</a:t>
            </a:r>
            <a:endParaRPr lang="de-DE" sz="3000" dirty="0"/>
          </a:p>
        </p:txBody>
      </p:sp>
      <p:pic>
        <p:nvPicPr>
          <p:cNvPr id="4" name="Seminar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9090" y="1546653"/>
            <a:ext cx="8342996" cy="4690645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67841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9090" y="1762188"/>
            <a:ext cx="8508999" cy="4436953"/>
          </a:xfrm>
        </p:spPr>
        <p:txBody>
          <a:bodyPr/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/>
              <a:t>We use three Machine Learning classifiers: J48 Decision Tree, Random Forest and Naive Bayes to identify websites that employ anti Ad-blockers.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/>
              <a:t>We collected positive samples (websites that employ Anti Ad-blockers) and negative samples (websites that do not employ Anti Ad-blockers) from sources such as anti-</a:t>
            </a:r>
            <a:r>
              <a:rPr lang="en-IN" sz="2000" dirty="0" err="1"/>
              <a:t>adblock</a:t>
            </a:r>
            <a:r>
              <a:rPr lang="en-IN" sz="2000" dirty="0"/>
              <a:t>-killer list and Alexa top-100 websites.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/>
              <a:t>Information gain ratio is used for determining which features extracted are most important for learning and prediction.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IN" sz="3000" dirty="0"/>
              <a:t>Detecting Anti Ad-blockers: Model Training</a:t>
            </a:r>
            <a:endParaRPr lang="de-DE" sz="3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782830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9090" y="1762188"/>
            <a:ext cx="8508999" cy="4436953"/>
          </a:xfrm>
        </p:spPr>
        <p:txBody>
          <a:bodyPr/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/>
              <a:t>Following are the features ranked based on the Information Gain: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IN" sz="3000" dirty="0"/>
              <a:t>Detecting Anti Ad-blockers: </a:t>
            </a:r>
            <a:r>
              <a:rPr lang="en-IN" dirty="0"/>
              <a:t>Feature Analysis</a:t>
            </a:r>
            <a:endParaRPr lang="de-DE" sz="3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8820" y="2435719"/>
            <a:ext cx="2789537" cy="4120907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425094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9090" y="1762188"/>
            <a:ext cx="8508999" cy="4436953"/>
          </a:xfrm>
        </p:spPr>
        <p:txBody>
          <a:bodyPr/>
          <a:lstStyle/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IN" sz="2000" dirty="0"/>
              <a:t>Decision Tree visualization for Anti Ad-blockers (using Weka toolkit):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IN" sz="3000" dirty="0"/>
              <a:t>Detecting Anti Ad-blockers: Classifier Evaluation</a:t>
            </a:r>
            <a:endParaRPr lang="de-DE" sz="3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128" y="2173641"/>
            <a:ext cx="8044873" cy="446798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906456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dirty="0"/>
              <a:t>We collected top websites from Amazon Alexa Website Rankings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dirty="0"/>
              <a:t>Publicly only top 50 websites for each category is available, we subscribed to a 7-day free trial to collect the following data sets:</a:t>
            </a:r>
          </a:p>
          <a:p>
            <a:pPr marL="461963" lvl="1" indent="-285750">
              <a:buFont typeface="Arial" panose="020B0604020202020204" pitchFamily="34" charset="0"/>
              <a:buChar char="•"/>
            </a:pPr>
            <a:r>
              <a:rPr lang="en-IN" sz="1800" dirty="0"/>
              <a:t>Top 500 websites in Germany</a:t>
            </a:r>
          </a:p>
          <a:p>
            <a:pPr marL="461963" lvl="1" indent="-285750">
              <a:buFont typeface="Arial" panose="020B0604020202020204" pitchFamily="34" charset="0"/>
              <a:buChar char="•"/>
            </a:pPr>
            <a:r>
              <a:rPr lang="en-IN" sz="1800" dirty="0"/>
              <a:t>Top 500 websites each in Germany, Austria and Switzerland (DACH region) and created a unique subset of these websites.</a:t>
            </a:r>
          </a:p>
          <a:p>
            <a:pPr marL="461963" lvl="1" indent="-285750">
              <a:buFont typeface="Arial" panose="020B0604020202020204" pitchFamily="34" charset="0"/>
              <a:buChar char="•"/>
            </a:pPr>
            <a:r>
              <a:rPr lang="en-IN" sz="1800" dirty="0"/>
              <a:t>Top 500 websites in the category: News</a:t>
            </a:r>
          </a:p>
          <a:p>
            <a:pPr marL="461963" lvl="1" indent="-285750">
              <a:buFont typeface="Arial" panose="020B0604020202020204" pitchFamily="34" charset="0"/>
              <a:buChar char="•"/>
            </a:pPr>
            <a:endParaRPr lang="en-IN" sz="1800" dirty="0"/>
          </a:p>
          <a:p>
            <a:r>
              <a:rPr lang="en-IN" sz="1800" dirty="0"/>
              <a:t>Sample HTTP request to pull data from AWIS:</a:t>
            </a:r>
          </a:p>
          <a:p>
            <a:endParaRPr lang="en-IN" sz="1800" dirty="0"/>
          </a:p>
          <a:p>
            <a:pPr marL="360363" lvl="3" indent="0">
              <a:buNone/>
            </a:pPr>
            <a:r>
              <a:rPr lang="en-IN" dirty="0">
                <a:latin typeface="Courier New" panose="02070309020205020404" pitchFamily="49" charset="0"/>
                <a:cs typeface="Courier New" panose="02070309020205020404" pitchFamily="49" charset="0"/>
              </a:rPr>
              <a:t>https://awis.amazonaws.com/api?Action=CategoryListings&amp;Count=20</a:t>
            </a:r>
          </a:p>
          <a:p>
            <a:pPr marL="360363" lvl="3" indent="0">
              <a:buNone/>
            </a:pPr>
            <a:r>
              <a:rPr lang="en-IN" dirty="0">
                <a:latin typeface="Courier New" panose="02070309020205020404" pitchFamily="49" charset="0"/>
                <a:cs typeface="Courier New" panose="02070309020205020404" pitchFamily="49" charset="0"/>
              </a:rPr>
              <a:t> &amp;Descriptions=True&amp;Path=Top%2FNews</a:t>
            </a:r>
          </a:p>
          <a:p>
            <a:pPr marL="360363" lvl="3" indent="0">
              <a:buNone/>
            </a:pPr>
            <a:r>
              <a:rPr lang="en-IN" dirty="0">
                <a:latin typeface="Courier New" panose="02070309020205020404" pitchFamily="49" charset="0"/>
                <a:cs typeface="Courier New" panose="02070309020205020404" pitchFamily="49" charset="0"/>
              </a:rPr>
              <a:t> &amp;Recursive=False&amp;ResponseGroup=Listings</a:t>
            </a:r>
          </a:p>
          <a:p>
            <a:pPr marL="360363" lvl="3" indent="0">
              <a:buNone/>
            </a:pPr>
            <a:r>
              <a:rPr lang="en-IN" dirty="0">
                <a:latin typeface="Courier New" panose="02070309020205020404" pitchFamily="49" charset="0"/>
                <a:cs typeface="Courier New" panose="02070309020205020404" pitchFamily="49" charset="0"/>
              </a:rPr>
              <a:t> &amp;SortBy=Popularity&amp;Start=1</a:t>
            </a:r>
            <a:endParaRPr lang="en-IN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Data Collection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068980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9090" y="1762188"/>
            <a:ext cx="8508999" cy="4436953"/>
          </a:xfrm>
        </p:spPr>
        <p:txBody>
          <a:bodyPr/>
          <a:lstStyle/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IN" sz="2000" dirty="0"/>
              <a:t>From the list of top 500 websites in Germany using Alexa Website Rankings, we were able to successfully create a test set of 418 websites: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IN" sz="2000" dirty="0"/>
              <a:t>8 out of the 418 websites (1.9%) top visited German websites employ Ad-block detection.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IN" sz="3000" dirty="0"/>
              <a:t>Datasets and Results: Germany</a:t>
            </a:r>
            <a:endParaRPr lang="de-DE" sz="3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9414" y="2762120"/>
            <a:ext cx="5848350" cy="1457325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288389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9090" y="1762188"/>
            <a:ext cx="8508999" cy="4436953"/>
          </a:xfrm>
        </p:spPr>
        <p:txBody>
          <a:bodyPr/>
          <a:lstStyle/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IN" sz="2000" dirty="0"/>
              <a:t>From the list of top 1500 websites in Germany, Austria and Switzerland using Alexa Website Rankings, we were able to successfully create a test set of 809 unique websites: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IN" sz="2000" dirty="0"/>
              <a:t>11 out of the 809 websites (1.4%) top visited DACH websites employ Ad-block detection.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IN" sz="3000" dirty="0"/>
              <a:t>Datasets and Results: DACH region</a:t>
            </a:r>
            <a:endParaRPr lang="de-DE" sz="3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1801" y="2830598"/>
            <a:ext cx="5743575" cy="1419225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089892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9090" y="1762188"/>
            <a:ext cx="8508999" cy="4436953"/>
          </a:xfrm>
        </p:spPr>
        <p:txBody>
          <a:bodyPr/>
          <a:lstStyle/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IN" sz="2000" dirty="0"/>
              <a:t>From the list of top 500 websites in the News Category using Alexa Website Rankings, we were able to successfully create a test set of 357 websites: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IN" sz="2000" dirty="0"/>
              <a:t>11 out of the 357 websites (3.1%) top visited news websites employ Ad-block detection.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IN" sz="2000" dirty="0"/>
              <a:t>The results for News websites is synonymous with the results presented by our reference papers by </a:t>
            </a:r>
            <a:r>
              <a:rPr lang="en-IN" sz="2000" dirty="0" err="1"/>
              <a:t>Haris</a:t>
            </a:r>
            <a:r>
              <a:rPr lang="en-IN" sz="2000" dirty="0"/>
              <a:t> et al. and </a:t>
            </a:r>
            <a:r>
              <a:rPr lang="en-IN" sz="2000" dirty="0" err="1"/>
              <a:t>Rishab</a:t>
            </a:r>
            <a:r>
              <a:rPr lang="en-IN" sz="2000" dirty="0"/>
              <a:t> et al.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IN" sz="20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IN" sz="3000" dirty="0"/>
              <a:t>Datasets and Results: News category</a:t>
            </a:r>
            <a:endParaRPr lang="de-DE" sz="3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1162" y="2747962"/>
            <a:ext cx="5781675" cy="1362075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307866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9090" y="1762188"/>
            <a:ext cx="8508999" cy="4436953"/>
          </a:xfrm>
        </p:spPr>
        <p:txBody>
          <a:bodyPr/>
          <a:lstStyle/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IN" sz="2000" dirty="0"/>
              <a:t>We verified the positive samples for Ad-block detector responses.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IN" sz="2000" dirty="0"/>
              <a:t>We define a new categorization called “CIA” for such responses: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519113" lvl="1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IN" sz="2000" dirty="0"/>
              <a:t>Cost Model (C): We describe this type as a cost or monetization model.</a:t>
            </a:r>
          </a:p>
          <a:p>
            <a:pPr marL="519113" lvl="1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519113" lvl="1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IN" sz="2000" dirty="0"/>
              <a:t>Invisibility (I): We describe this type as not allowing users to view content until Ad-blockers are disabled.</a:t>
            </a:r>
          </a:p>
          <a:p>
            <a:pPr marL="519113" lvl="1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519113" lvl="1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IN" sz="2000" dirty="0"/>
              <a:t>Availability (A): We describe this type as a conservative approach, allowing users to view content but asking them politely to disable Ad-blockers.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IN" sz="20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IN" dirty="0"/>
              <a:t>Ad-block Detection Responses: “CIA” measure</a:t>
            </a:r>
            <a:endParaRPr lang="de-DE" sz="3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704696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/>
              <a:t>Online advertisements drives the economy of the World Wide Web.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/>
              <a:t>Promotional content (ads) are now strategically placed on webpages to attract attention of the users.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/>
              <a:t>Users are installing Ad-blocker tools citing interference with user experience, privacy and protection against malware as the top reasons.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/>
              <a:t>Publishers are employing Anti Ad-blockers, scripts and notification mechanisms that ask users to disable any existing installed Ad-blocker tools.</a:t>
            </a:r>
          </a:p>
          <a:p>
            <a:endParaRPr lang="en-IN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0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IN" sz="3000" dirty="0"/>
              <a:t>Introduction</a:t>
            </a:r>
            <a:endParaRPr lang="de-DE" sz="3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</a:t>
            </a:fld>
            <a:endParaRPr lang="de-DE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319091" y="994334"/>
            <a:ext cx="8206074" cy="410369"/>
          </a:xfrm>
          <a:prstGeom prst="rect">
            <a:avLst/>
          </a:prstGeom>
        </p:spPr>
        <p:txBody>
          <a:bodyPr/>
          <a:lstStyle/>
          <a:p>
            <a:r>
              <a:rPr lang="en-IN" sz="3000" dirty="0"/>
              <a:t>Ad-block Detection Responses: ‘C’IA example</a:t>
            </a:r>
            <a:endParaRPr lang="de-DE" sz="3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091" y="1749312"/>
            <a:ext cx="4071649" cy="298332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5311" y="5116593"/>
            <a:ext cx="6743949" cy="97478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47286" y="1749312"/>
            <a:ext cx="4220124" cy="298332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354915" y="6370083"/>
            <a:ext cx="4964576" cy="21050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IN" sz="1200" dirty="0">
                <a:latin typeface="+mn-lt"/>
              </a:rPr>
              <a:t>Source: </a:t>
            </a:r>
            <a:r>
              <a:rPr lang="en-IN" sz="1200" dirty="0">
                <a:latin typeface="+mn-lt"/>
                <a:hlinkClick r:id="rId6"/>
              </a:rPr>
              <a:t>www.bild.de</a:t>
            </a:r>
            <a:r>
              <a:rPr lang="en-IN" sz="1200" dirty="0">
                <a:latin typeface="+mn-lt"/>
              </a:rPr>
              <a:t>, </a:t>
            </a:r>
            <a:r>
              <a:rPr lang="en-IN" sz="1200" dirty="0">
                <a:latin typeface="+mn-lt"/>
                <a:hlinkClick r:id="rId7"/>
              </a:rPr>
              <a:t>www.washingtonpost.com</a:t>
            </a:r>
            <a:r>
              <a:rPr lang="en-IN" sz="1200" dirty="0">
                <a:latin typeface="+mn-lt"/>
              </a:rPr>
              <a:t> and </a:t>
            </a:r>
            <a:r>
              <a:rPr lang="en-IN" sz="1200" dirty="0">
                <a:latin typeface="+mn-lt"/>
                <a:hlinkClick r:id="rId8"/>
              </a:rPr>
              <a:t>www.pornhub.com</a:t>
            </a:r>
            <a:r>
              <a:rPr lang="en-IN" sz="1200" dirty="0">
                <a:latin typeface="+mn-lt"/>
              </a:rPr>
              <a:t> 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778584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319091" y="994334"/>
            <a:ext cx="8206074" cy="410369"/>
          </a:xfrm>
          <a:prstGeom prst="rect">
            <a:avLst/>
          </a:prstGeom>
        </p:spPr>
        <p:txBody>
          <a:bodyPr/>
          <a:lstStyle/>
          <a:p>
            <a:r>
              <a:rPr lang="en-IN" sz="3000" dirty="0"/>
              <a:t>Ad-block Detection Responses: </a:t>
            </a:r>
            <a:r>
              <a:rPr lang="en-IN" dirty="0"/>
              <a:t>C’</a:t>
            </a:r>
            <a:r>
              <a:rPr lang="en-IN" sz="3000" dirty="0"/>
              <a:t>I’A example</a:t>
            </a:r>
            <a:endParaRPr lang="de-DE" sz="3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091" y="1610947"/>
            <a:ext cx="8448783" cy="399902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14158" y="5955956"/>
            <a:ext cx="1648674" cy="21050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IN" sz="1200" dirty="0">
                <a:latin typeface="+mn-lt"/>
              </a:rPr>
              <a:t>Source: </a:t>
            </a:r>
            <a:r>
              <a:rPr lang="en-IN" sz="1200" dirty="0">
                <a:latin typeface="+mn-lt"/>
                <a:hlinkClick r:id="rId4"/>
              </a:rPr>
              <a:t>www.sport1.de</a:t>
            </a:r>
            <a:r>
              <a:rPr lang="en-IN" sz="1200" dirty="0">
                <a:latin typeface="+mn-lt"/>
              </a:rPr>
              <a:t>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938728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319091" y="994334"/>
            <a:ext cx="8206074" cy="410369"/>
          </a:xfrm>
          <a:prstGeom prst="rect">
            <a:avLst/>
          </a:prstGeom>
        </p:spPr>
        <p:txBody>
          <a:bodyPr/>
          <a:lstStyle/>
          <a:p>
            <a:r>
              <a:rPr lang="en-IN" sz="3000" dirty="0"/>
              <a:t>Ad-block Detection Responses: </a:t>
            </a:r>
            <a:r>
              <a:rPr lang="en-IN" dirty="0"/>
              <a:t>CI’A</a:t>
            </a:r>
            <a:r>
              <a:rPr lang="en-IN" sz="3000" dirty="0"/>
              <a:t>’ example</a:t>
            </a:r>
            <a:endParaRPr lang="de-DE" sz="3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236" y="1611499"/>
            <a:ext cx="6919784" cy="462102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597791" y="6439320"/>
            <a:ext cx="1648674" cy="21050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IN" sz="1200" dirty="0">
                <a:latin typeface="+mn-lt"/>
              </a:rPr>
              <a:t>Source: </a:t>
            </a:r>
            <a:r>
              <a:rPr lang="en-IN" sz="1200" dirty="0">
                <a:latin typeface="+mn-lt"/>
                <a:hlinkClick r:id="rId4"/>
              </a:rPr>
              <a:t>www.t3n.de</a:t>
            </a:r>
            <a:r>
              <a:rPr lang="en-IN" sz="1200" dirty="0">
                <a:latin typeface="+mn-lt"/>
              </a:rPr>
              <a:t>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562596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9090" y="1762188"/>
            <a:ext cx="8508999" cy="4436953"/>
          </a:xfrm>
        </p:spPr>
        <p:txBody>
          <a:bodyPr/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/>
              <a:t>Our reference paper by </a:t>
            </a:r>
            <a:r>
              <a:rPr lang="en-IN" sz="2000" dirty="0" err="1"/>
              <a:t>Haris</a:t>
            </a:r>
            <a:r>
              <a:rPr lang="en-IN" sz="2000" dirty="0"/>
              <a:t> et al. focussed on Alexa top-100K websites that includes majority of U.S.A. and China websites.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/>
              <a:t>They found 686 websites in Alexa top-100K (6.7%) deploy Ad-blocker detection.</a:t>
            </a:r>
          </a:p>
          <a:p>
            <a:pPr>
              <a:lnSpc>
                <a:spcPct val="150000"/>
              </a:lnSpc>
            </a:pPr>
            <a:endParaRPr lang="en-IN" sz="20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/>
              <a:t>In our analysis we found that 1.9% websites (out of 418 German websites) and 1.4% (out of 809 websites in DACH region) employ some kind of Ad-blocker detection.</a:t>
            </a:r>
          </a:p>
          <a:p>
            <a:pPr>
              <a:lnSpc>
                <a:spcPct val="150000"/>
              </a:lnSpc>
            </a:pPr>
            <a:endParaRPr lang="en-IN" sz="20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IN" sz="3000" dirty="0"/>
              <a:t>Datasets and Results: Geographical Comparison</a:t>
            </a:r>
            <a:endParaRPr lang="de-DE" sz="3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761966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9090" y="1762188"/>
            <a:ext cx="8508999" cy="4436953"/>
          </a:xfrm>
        </p:spPr>
        <p:txBody>
          <a:bodyPr/>
          <a:lstStyle/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IN" sz="2000" dirty="0"/>
              <a:t>We remove all anti Ad-block filters in the </a:t>
            </a:r>
            <a:r>
              <a:rPr lang="en-IN" sz="2000" dirty="0" err="1"/>
              <a:t>Adblock</a:t>
            </a:r>
            <a:r>
              <a:rPr lang="en-IN" sz="2000" dirty="0"/>
              <a:t> </a:t>
            </a:r>
            <a:r>
              <a:rPr lang="en-IN" sz="2000" dirty="0" err="1"/>
              <a:t>Plus’</a:t>
            </a:r>
            <a:r>
              <a:rPr lang="en-IN" sz="2000" dirty="0"/>
              <a:t> filter list. This may not be the default configuration.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IN" sz="2000" dirty="0"/>
              <a:t>Our methodology focusses only on homepage of such websites.</a:t>
            </a:r>
          </a:p>
          <a:p>
            <a:pPr>
              <a:lnSpc>
                <a:spcPct val="100000"/>
              </a:lnSpc>
            </a:pPr>
            <a:endParaRPr lang="en-IN" sz="2000" dirty="0"/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IN" sz="2000" dirty="0"/>
              <a:t>We consider only HTML, DOM and textual changes to websites.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IN" sz="2000" dirty="0"/>
              <a:t>Our focus is on </a:t>
            </a:r>
            <a:r>
              <a:rPr lang="en-IN" sz="2000" dirty="0" err="1"/>
              <a:t>Adblock</a:t>
            </a:r>
            <a:r>
              <a:rPr lang="en-IN" sz="2000" dirty="0"/>
              <a:t> Plus due to its popularity.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IN" sz="2000" dirty="0"/>
              <a:t>We do not consider style features and cosine similarity used by our reference papers.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IN" sz="3000" dirty="0"/>
              <a:t>Limitations</a:t>
            </a:r>
            <a:endParaRPr lang="de-DE" sz="3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766251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9090" y="1762188"/>
            <a:ext cx="8508999" cy="4436953"/>
          </a:xfrm>
        </p:spPr>
        <p:txBody>
          <a:bodyPr/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/>
              <a:t>There have been many legal battles fought till date, e.g., between </a:t>
            </a:r>
            <a:r>
              <a:rPr lang="en-IN" sz="2000" dirty="0" err="1"/>
              <a:t>Adblock</a:t>
            </a:r>
            <a:r>
              <a:rPr lang="en-IN" sz="2000" dirty="0"/>
              <a:t> Plus company </a:t>
            </a:r>
            <a:r>
              <a:rPr lang="en-IN" sz="2000" dirty="0" err="1"/>
              <a:t>Eyeo</a:t>
            </a:r>
            <a:r>
              <a:rPr lang="en-IN" sz="2000" dirty="0"/>
              <a:t> and </a:t>
            </a:r>
            <a:r>
              <a:rPr lang="de-DE" sz="2000" dirty="0" err="1"/>
              <a:t>Sueddeutsche</a:t>
            </a:r>
            <a:r>
              <a:rPr lang="de-DE" sz="2000" dirty="0"/>
              <a:t> Zeitung, Pro-Sieben-Sat.1, </a:t>
            </a:r>
            <a:r>
              <a:rPr lang="de-DE" sz="2000" dirty="0" err="1"/>
              <a:t>and</a:t>
            </a:r>
            <a:r>
              <a:rPr lang="de-DE" sz="2000" dirty="0"/>
              <a:t> IP Deutschland. </a:t>
            </a:r>
            <a:r>
              <a:rPr lang="de-DE" sz="2000" dirty="0" err="1"/>
              <a:t>However</a:t>
            </a:r>
            <a:r>
              <a:rPr lang="de-DE" sz="2000" dirty="0"/>
              <a:t>, German </a:t>
            </a:r>
            <a:r>
              <a:rPr lang="de-DE" sz="2000" dirty="0" err="1"/>
              <a:t>courts</a:t>
            </a:r>
            <a:r>
              <a:rPr lang="de-DE" sz="2000" dirty="0"/>
              <a:t> </a:t>
            </a:r>
            <a:r>
              <a:rPr lang="de-DE" sz="2000" dirty="0" err="1"/>
              <a:t>have</a:t>
            </a:r>
            <a:r>
              <a:rPr lang="de-DE" sz="2000" dirty="0"/>
              <a:t> </a:t>
            </a:r>
            <a:r>
              <a:rPr lang="de-DE" sz="2000" dirty="0" err="1"/>
              <a:t>always</a:t>
            </a:r>
            <a:r>
              <a:rPr lang="de-DE" sz="2000" dirty="0"/>
              <a:t> </a:t>
            </a:r>
            <a:r>
              <a:rPr lang="de-DE" sz="2000" dirty="0" err="1"/>
              <a:t>ruled</a:t>
            </a:r>
            <a:r>
              <a:rPr lang="de-DE" sz="2000" dirty="0"/>
              <a:t> in </a:t>
            </a:r>
            <a:r>
              <a:rPr lang="de-DE" sz="2000" dirty="0" err="1"/>
              <a:t>favour</a:t>
            </a:r>
            <a:r>
              <a:rPr lang="de-DE" sz="2000" dirty="0"/>
              <a:t> </a:t>
            </a:r>
            <a:r>
              <a:rPr lang="de-DE" sz="2000" dirty="0" err="1"/>
              <a:t>of</a:t>
            </a:r>
            <a:r>
              <a:rPr lang="de-DE" sz="2000" dirty="0"/>
              <a:t> Ad-blockers.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/>
              <a:t>The German courts have ruled that users have the right not to see undesired advertising and that is why…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/>
              <a:t>It is still legal!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IN" dirty="0"/>
              <a:t>Anti Ad-blockers: Legality in Germany</a:t>
            </a:r>
            <a:endParaRPr lang="de-DE" sz="3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401093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9090" y="1762188"/>
            <a:ext cx="8508999" cy="4436953"/>
          </a:xfrm>
        </p:spPr>
        <p:txBody>
          <a:bodyPr/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/>
              <a:t>Ads are the biggest sources of revenue for publishers on the world wide web.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/>
              <a:t>However, if the users feel the ads are intrusive, they have other means of support such as the “CIA” categorization.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/>
              <a:t>Some publishers, part of the Acceptable Ads programme, may not reveal all details regarding their deal with Ad-blocker companies.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N" sz="20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IN" dirty="0"/>
              <a:t>Ad-blockers: Ethical aspect</a:t>
            </a:r>
            <a:endParaRPr lang="de-DE" sz="3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101098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9090" y="1762188"/>
            <a:ext cx="8508999" cy="4436953"/>
          </a:xfrm>
        </p:spPr>
        <p:txBody>
          <a:bodyPr/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/>
              <a:t>The General Data Protection Regulation (GDPR) does not allow companies to store or use user's personal data unless explicitly agreed by the user.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/>
              <a:t>However, detecting Ad-blockers work mostly on the concept of identifying HTML and DOM elements which are completely unrelated to the users (still complying with GDPR).</a:t>
            </a:r>
            <a:br>
              <a:rPr lang="en-IN" sz="2000" dirty="0"/>
            </a:br>
            <a:endParaRPr lang="en-IN" sz="20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IN" dirty="0"/>
              <a:t>Anti Ad-blockers: Impact of GDPR</a:t>
            </a:r>
            <a:endParaRPr lang="de-DE" sz="3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63051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9090" y="1762188"/>
            <a:ext cx="8508999" cy="4436953"/>
          </a:xfrm>
        </p:spPr>
        <p:txBody>
          <a:bodyPr/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/>
              <a:t>Websites that do not fully understand the risks of data protection are only providing full text content, blocking users or country redirection links to an ad-free EU version of their websites.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/>
              <a:t>Nearly 1 out 5 websites in the News Category are blocked to EU users in our findings as HTTP 451 "Unavailable for Legal Reasons“ error.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/>
              <a:t>25 websites in the News Category are redirecting to EU specific domains.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IN" dirty="0"/>
              <a:t>Anti Ad-blockers: Impact of GDPR</a:t>
            </a:r>
            <a:endParaRPr lang="de-DE" sz="3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139598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9090" y="1762188"/>
            <a:ext cx="8508999" cy="4436953"/>
          </a:xfrm>
        </p:spPr>
        <p:txBody>
          <a:bodyPr/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/>
              <a:t>Acceptable ads programme is provided by </a:t>
            </a:r>
            <a:r>
              <a:rPr lang="en-IN" sz="2000" dirty="0" err="1"/>
              <a:t>Adblock</a:t>
            </a:r>
            <a:r>
              <a:rPr lang="en-IN" sz="2000" dirty="0"/>
              <a:t> Plus for providing ads that do not disrupt or distort web content for users. The following criteria must be followed for an ad to be an Acceptable Ad:</a:t>
            </a:r>
          </a:p>
          <a:p>
            <a:pPr marL="519113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i="1" dirty="0"/>
              <a:t>Placement</a:t>
            </a:r>
            <a:r>
              <a:rPr lang="en-IN" sz="2000" dirty="0"/>
              <a:t> </a:t>
            </a:r>
          </a:p>
          <a:p>
            <a:pPr marL="519113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i="1" dirty="0"/>
              <a:t>Distinction</a:t>
            </a:r>
            <a:endParaRPr lang="en-IN" sz="2000" dirty="0"/>
          </a:p>
          <a:p>
            <a:pPr marL="519113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i="1" dirty="0"/>
              <a:t>Size</a:t>
            </a:r>
          </a:p>
          <a:p>
            <a:pPr marL="519113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/>
              <a:t>Unacceptable ads include animated ads, </a:t>
            </a:r>
            <a:r>
              <a:rPr lang="en-IN" sz="2000" dirty="0" err="1"/>
              <a:t>autoplay</a:t>
            </a:r>
            <a:r>
              <a:rPr lang="en-IN" sz="2000" dirty="0"/>
              <a:t>, expanding ads, pop-ups and pop-</a:t>
            </a:r>
            <a:r>
              <a:rPr lang="en-IN" sz="2000" dirty="0" err="1"/>
              <a:t>unders</a:t>
            </a:r>
            <a:r>
              <a:rPr lang="en-IN" sz="2000" dirty="0"/>
              <a:t>, rich media ads.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IN" sz="3000" dirty="0"/>
              <a:t>Anti Ad-blocker Alternatives: Acceptable Ads</a:t>
            </a:r>
            <a:endParaRPr lang="de-DE" sz="3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629880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/>
              <a:t>In our paper, we study various aspects of Anti Ad-blockers including:</a:t>
            </a:r>
          </a:p>
          <a:p>
            <a:pPr marL="519113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/>
              <a:t>We study the usage of Ad-blocker scripts and their mechanisms.</a:t>
            </a:r>
          </a:p>
          <a:p>
            <a:pPr marL="519113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/>
              <a:t>We collect and analyse data from top websites using Alexa Web Ranking.</a:t>
            </a:r>
          </a:p>
          <a:p>
            <a:pPr marL="519113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/>
              <a:t>We discuss the methodology used in detecting Anti Ad-blockers and present our results.</a:t>
            </a:r>
          </a:p>
          <a:p>
            <a:pPr marL="519113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/>
              <a:t>We discuss the economic impact of Anti Ad-blockers and how GDPR affects Anti Ad-blockers.</a:t>
            </a:r>
          </a:p>
          <a:p>
            <a:pPr marL="519113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/>
              <a:t>We discuss the legality and ethical aspects of using Anti Ad-blockers.</a:t>
            </a:r>
          </a:p>
          <a:p>
            <a:pPr marL="519113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/>
              <a:t>We discuss alternatives to Anti Ad-blocking.</a:t>
            </a:r>
          </a:p>
          <a:p>
            <a:pPr>
              <a:lnSpc>
                <a:spcPct val="150000"/>
              </a:lnSpc>
            </a:pPr>
            <a:endParaRPr lang="en-IN" sz="20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N" sz="20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IN" sz="3000" dirty="0"/>
              <a:t>Roadmap</a:t>
            </a:r>
            <a:endParaRPr lang="de-DE" sz="3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645293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9090" y="1762188"/>
            <a:ext cx="8508999" cy="4436953"/>
          </a:xfrm>
        </p:spPr>
        <p:txBody>
          <a:bodyPr/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/>
              <a:t>This is analogous to anti-viruses that allow certain </a:t>
            </a:r>
            <a:r>
              <a:rPr lang="en-IN" sz="2000" dirty="0" err="1"/>
              <a:t>softwares</a:t>
            </a:r>
            <a:r>
              <a:rPr lang="en-IN" sz="2000" dirty="0"/>
              <a:t> to run on the system.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 err="1"/>
              <a:t>Adblock</a:t>
            </a:r>
            <a:r>
              <a:rPr lang="en-IN" sz="2000" dirty="0"/>
              <a:t> Plus charges high generating revenue sources for adding their websites to their whitelists while they do not charge for low income revenue sources.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IN" sz="3000" dirty="0"/>
              <a:t>Anti Ad-blocker </a:t>
            </a:r>
            <a:r>
              <a:rPr lang="en-IN" dirty="0"/>
              <a:t>A</a:t>
            </a:r>
            <a:r>
              <a:rPr lang="en-IN" sz="3000" dirty="0"/>
              <a:t>lternatives: Whitelists</a:t>
            </a:r>
            <a:endParaRPr lang="de-DE" sz="3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30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628757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9090" y="1762188"/>
            <a:ext cx="8508999" cy="4436953"/>
          </a:xfrm>
        </p:spPr>
        <p:txBody>
          <a:bodyPr/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/>
              <a:t>Anti Ad-block killers tricks sites that use Anti Ad-blocker detection into thinking the user is not using an Ad-blocker.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/>
              <a:t>Anti Ad-block killers such as AAK are composed of a user script </a:t>
            </a:r>
            <a:r>
              <a:rPr lang="en-IN" sz="2000" dirty="0" err="1"/>
              <a:t>AakScript</a:t>
            </a:r>
            <a:r>
              <a:rPr lang="en-IN" sz="2000" dirty="0"/>
              <a:t> written in JavaScript with a default filter list similar to that of </a:t>
            </a:r>
            <a:r>
              <a:rPr lang="en-IN" sz="2000" dirty="0" err="1"/>
              <a:t>AdBlock</a:t>
            </a:r>
            <a:r>
              <a:rPr lang="en-IN" sz="2000" dirty="0"/>
              <a:t> and </a:t>
            </a:r>
            <a:r>
              <a:rPr lang="en-IN" sz="2000" dirty="0" err="1"/>
              <a:t>AdBlock</a:t>
            </a:r>
            <a:r>
              <a:rPr lang="en-IN" sz="2000" dirty="0"/>
              <a:t> Plus.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/>
              <a:t>Ad-blockers still continue to run as normal using script managers like </a:t>
            </a:r>
            <a:r>
              <a:rPr lang="en-IN" sz="2000" dirty="0" err="1"/>
              <a:t>Greasemonkey</a:t>
            </a:r>
            <a:r>
              <a:rPr lang="en-IN" sz="2000" dirty="0"/>
              <a:t> or </a:t>
            </a:r>
            <a:r>
              <a:rPr lang="en-IN" sz="2000" dirty="0" err="1"/>
              <a:t>Tampermonkey</a:t>
            </a:r>
            <a:r>
              <a:rPr lang="en-IN" sz="2000" dirty="0"/>
              <a:t>.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IN" sz="3000" dirty="0"/>
              <a:t>YES! Anti Ad-blocker killers als</a:t>
            </a:r>
            <a:r>
              <a:rPr lang="en-IN" dirty="0"/>
              <a:t>o exists!</a:t>
            </a:r>
            <a:endParaRPr lang="de-DE" sz="3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31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260698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9090" y="1762188"/>
            <a:ext cx="8508999" cy="4436953"/>
          </a:xfrm>
        </p:spPr>
        <p:txBody>
          <a:bodyPr/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/>
              <a:t>1.4 – 1.9% websites use Ad-block detection scripts for a specific country or region, whereas 3.1% websites use these scripts for a specific category such as News.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/>
              <a:t>For us, Bayes Naive classifier generates the highest precision, but Random Forest and J48 predicts more websites.</a:t>
            </a:r>
          </a:p>
          <a:p>
            <a:pPr>
              <a:lnSpc>
                <a:spcPct val="150000"/>
              </a:lnSpc>
            </a:pPr>
            <a:endParaRPr lang="en-IN" sz="20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/>
              <a:t>German courts have ruled in favour of Ad-blocker extensions till date and GDPR as such does not directly affect the working of such scripts.</a:t>
            </a:r>
          </a:p>
          <a:p>
            <a:pPr>
              <a:lnSpc>
                <a:spcPct val="150000"/>
              </a:lnSpc>
            </a:pPr>
            <a:endParaRPr lang="en-IN" sz="20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IN" dirty="0"/>
              <a:t>Conclusion</a:t>
            </a:r>
            <a:endParaRPr lang="de-DE" sz="3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32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673948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9090" y="1762188"/>
            <a:ext cx="8508999" cy="4436953"/>
          </a:xfrm>
        </p:spPr>
        <p:txBody>
          <a:bodyPr/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 err="1"/>
              <a:t>Haris</a:t>
            </a:r>
            <a:r>
              <a:rPr lang="en-IN" dirty="0"/>
              <a:t> et. al. Detecting Anti Ad-blockers in the wild. Proceedings on privacy enhancing technologies (2015)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N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 err="1"/>
              <a:t>Rishab</a:t>
            </a:r>
            <a:r>
              <a:rPr lang="en-IN" dirty="0"/>
              <a:t> et. al. Ad-blocking and counter blocking: A slice of the arms race (2016)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N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 err="1"/>
              <a:t>Garimella</a:t>
            </a:r>
            <a:r>
              <a:rPr lang="en-IN" dirty="0"/>
              <a:t> et al. Ad-blocking: A study on performance, privacy and counter-measures (2017)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N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/>
              <a:t>Amazon Alexa Website Rankings: </a:t>
            </a:r>
            <a:r>
              <a:rPr lang="en-IN" dirty="0">
                <a:hlinkClick r:id="rId3"/>
              </a:rPr>
              <a:t>https://www.alexa.com/topsites</a:t>
            </a:r>
            <a:r>
              <a:rPr lang="en-IN" dirty="0"/>
              <a:t> 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IN" dirty="0"/>
              <a:t>References</a:t>
            </a:r>
            <a:endParaRPr lang="de-DE" sz="3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33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449197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1695945" y="3138444"/>
            <a:ext cx="8508999" cy="501650"/>
          </a:xfrm>
        </p:spPr>
        <p:txBody>
          <a:bodyPr/>
          <a:lstStyle/>
          <a:p>
            <a:r>
              <a:rPr lang="en-IN" dirty="0"/>
              <a:t>Thank you!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9090" y="1762188"/>
            <a:ext cx="8508999" cy="4436953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dirty="0" err="1"/>
              <a:t>PageFair</a:t>
            </a:r>
            <a:r>
              <a:rPr lang="en-IN" dirty="0"/>
              <a:t> </a:t>
            </a:r>
            <a:r>
              <a:rPr lang="en-IN" dirty="0" err="1"/>
              <a:t>Adblock</a:t>
            </a:r>
            <a:r>
              <a:rPr lang="en-IN" dirty="0"/>
              <a:t> penetration 	   vs 	    BVDW* and OVK</a:t>
            </a:r>
            <a:r>
              <a:rPr lang="en-IN" baseline="30000" dirty="0"/>
              <a:t>+</a:t>
            </a:r>
            <a:r>
              <a:rPr lang="en-IN" dirty="0"/>
              <a:t> page impressions.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0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IN" sz="3000" dirty="0"/>
              <a:t>Ad-blocker popularity in Germany</a:t>
            </a:r>
            <a:endParaRPr lang="de-DE" sz="3000" dirty="0"/>
          </a:p>
        </p:txBody>
      </p:sp>
      <p:sp>
        <p:nvSpPr>
          <p:cNvPr id="7" name="TextBox 6"/>
          <p:cNvSpPr txBox="1"/>
          <p:nvPr/>
        </p:nvSpPr>
        <p:spPr>
          <a:xfrm>
            <a:off x="3050340" y="6092940"/>
            <a:ext cx="3046497" cy="21050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IN" sz="1200" dirty="0">
                <a:latin typeface="+mn-lt"/>
              </a:rPr>
              <a:t>Source: </a:t>
            </a:r>
            <a:r>
              <a:rPr lang="en-IN" sz="1200" dirty="0" err="1">
                <a:latin typeface="+mn-lt"/>
              </a:rPr>
              <a:t>PageFair</a:t>
            </a:r>
            <a:r>
              <a:rPr lang="en-IN" sz="1200" dirty="0">
                <a:latin typeface="+mn-lt"/>
              </a:rPr>
              <a:t> and www.eMarketer.com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334" y="2321126"/>
            <a:ext cx="2651793" cy="356769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6195" y="2364619"/>
            <a:ext cx="3519126" cy="348070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19090" y="6486747"/>
            <a:ext cx="3004878" cy="26898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IN" sz="800" dirty="0">
                <a:latin typeface="+mn-lt"/>
              </a:rPr>
              <a:t>BVDW* - </a:t>
            </a:r>
            <a:r>
              <a:rPr lang="en-IN" sz="800" dirty="0" err="1">
                <a:latin typeface="+mn-lt"/>
              </a:rPr>
              <a:t>Bundesverband</a:t>
            </a:r>
            <a:r>
              <a:rPr lang="en-IN" sz="800" dirty="0">
                <a:latin typeface="+mn-lt"/>
              </a:rPr>
              <a:t> </a:t>
            </a:r>
            <a:r>
              <a:rPr lang="en-IN" sz="800" dirty="0" err="1">
                <a:latin typeface="+mn-lt"/>
              </a:rPr>
              <a:t>Digitale</a:t>
            </a:r>
            <a:r>
              <a:rPr lang="en-IN" sz="800" dirty="0">
                <a:latin typeface="+mn-lt"/>
              </a:rPr>
              <a:t> </a:t>
            </a:r>
            <a:r>
              <a:rPr lang="en-IN" sz="800" dirty="0" err="1">
                <a:latin typeface="+mn-lt"/>
              </a:rPr>
              <a:t>Wirtschaft</a:t>
            </a:r>
            <a:endParaRPr lang="en-IN" sz="800" dirty="0">
              <a:latin typeface="+mn-lt"/>
            </a:endParaRPr>
          </a:p>
          <a:p>
            <a:pPr>
              <a:lnSpc>
                <a:spcPct val="114000"/>
              </a:lnSpc>
            </a:pPr>
            <a:r>
              <a:rPr lang="en-IN" sz="800" dirty="0">
                <a:latin typeface="+mn-lt"/>
              </a:rPr>
              <a:t>OVK</a:t>
            </a:r>
            <a:r>
              <a:rPr lang="en-IN" sz="800" baseline="30000" dirty="0">
                <a:latin typeface="+mn-lt"/>
              </a:rPr>
              <a:t>+</a:t>
            </a:r>
            <a:r>
              <a:rPr lang="en-IN" sz="800" dirty="0">
                <a:latin typeface="+mn-lt"/>
              </a:rPr>
              <a:t> - Online -</a:t>
            </a:r>
            <a:r>
              <a:rPr lang="en-IN" sz="800" dirty="0" err="1">
                <a:latin typeface="+mn-lt"/>
              </a:rPr>
              <a:t>Vermarkterkreis</a:t>
            </a:r>
            <a:endParaRPr lang="en-IN" sz="800" baseline="30000" dirty="0">
              <a:latin typeface="+mn-l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852405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9090" y="1762188"/>
            <a:ext cx="8508999" cy="4436953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/>
              <a:t>Code showing how Forbes implements ads on their website:</a:t>
            </a:r>
            <a:endParaRPr lang="en-IN" sz="18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IN" sz="3000" dirty="0"/>
              <a:t>How </a:t>
            </a:r>
            <a:r>
              <a:rPr lang="en-IN" dirty="0"/>
              <a:t>Anti </a:t>
            </a:r>
            <a:r>
              <a:rPr lang="en-IN" sz="3000" dirty="0"/>
              <a:t>Ad-blockers work</a:t>
            </a:r>
            <a:endParaRPr lang="de-DE" sz="3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8409" y="2242888"/>
            <a:ext cx="5543835" cy="4108661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515463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9090" y="1762188"/>
            <a:ext cx="8508999" cy="4436953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1800" dirty="0"/>
              <a:t>Code showing how Forbes implements ad-blocker detection on their website:</a:t>
            </a:r>
            <a:endParaRPr lang="en-IN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IN" dirty="0"/>
              <a:t>How Anti Ad-blockers work</a:t>
            </a:r>
            <a:endParaRPr lang="de-DE" sz="3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963" y="2064541"/>
            <a:ext cx="5065710" cy="327474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6088" y="4093556"/>
            <a:ext cx="4655128" cy="26767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923902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9090" y="1762188"/>
            <a:ext cx="8508999" cy="4436953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l-GR" sz="2000" dirty="0"/>
              <a:t>μ</a:t>
            </a:r>
            <a:r>
              <a:rPr lang="en-IN" sz="2000" dirty="0"/>
              <a:t>Block Origin for Chrome and Firefox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 err="1"/>
              <a:t>AdBlock</a:t>
            </a:r>
            <a:r>
              <a:rPr lang="en-IN" sz="2000" dirty="0"/>
              <a:t> for Chrome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 err="1">
                <a:solidFill>
                  <a:srgbClr val="00B050"/>
                </a:solidFill>
              </a:rPr>
              <a:t>Adblock</a:t>
            </a:r>
            <a:r>
              <a:rPr lang="en-IN" sz="2000" dirty="0">
                <a:solidFill>
                  <a:srgbClr val="00B050"/>
                </a:solidFill>
              </a:rPr>
              <a:t> Plus for Firefox, Chrome, Opera and Safari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 err="1"/>
              <a:t>AdBlock</a:t>
            </a:r>
            <a:r>
              <a:rPr lang="en-IN" sz="2000" dirty="0"/>
              <a:t> Pro for Chrome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 err="1"/>
              <a:t>Adguard</a:t>
            </a:r>
            <a:r>
              <a:rPr lang="en-IN" sz="2000" dirty="0"/>
              <a:t> for Chrome and Firefox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 err="1"/>
              <a:t>AdRemover</a:t>
            </a:r>
            <a:r>
              <a:rPr lang="en-IN" sz="2000" dirty="0"/>
              <a:t> for Chrome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 err="1"/>
              <a:t>Ghostery</a:t>
            </a:r>
            <a:r>
              <a:rPr lang="en-IN" sz="2000" dirty="0"/>
              <a:t> for Chrome, Firefox, Opera, Safari, Internet Explorer, Android and iPhone iOS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/>
              <a:t>Simply Block Ads! for Chrome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 err="1"/>
              <a:t>SuperBlock</a:t>
            </a:r>
            <a:r>
              <a:rPr lang="en-IN" sz="2000" dirty="0"/>
              <a:t> </a:t>
            </a:r>
            <a:r>
              <a:rPr lang="en-IN" sz="2000" dirty="0" err="1"/>
              <a:t>AdBlocker</a:t>
            </a:r>
            <a:r>
              <a:rPr lang="en-IN" sz="2000" dirty="0"/>
              <a:t> for Chrome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l-GR" sz="2000" dirty="0"/>
              <a:t>μ</a:t>
            </a:r>
            <a:r>
              <a:rPr lang="en-IN" sz="2000" dirty="0"/>
              <a:t> </a:t>
            </a:r>
            <a:r>
              <a:rPr lang="en-IN" sz="2000" dirty="0" err="1"/>
              <a:t>Adblock</a:t>
            </a:r>
            <a:r>
              <a:rPr lang="en-IN" sz="2000" dirty="0"/>
              <a:t> for Firefox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 err="1"/>
              <a:t>uMatrix</a:t>
            </a:r>
            <a:r>
              <a:rPr lang="en-IN" sz="2000" dirty="0"/>
              <a:t> for Firefox, Chrome and Opera</a:t>
            </a:r>
            <a:endParaRPr lang="en-IN" sz="18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IN" sz="3000" dirty="0"/>
              <a:t>Ad-blocker extensions</a:t>
            </a:r>
            <a:endParaRPr lang="de-DE" sz="3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8477" y="5284863"/>
            <a:ext cx="660247" cy="66024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3809" y="2755466"/>
            <a:ext cx="829584" cy="83207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1720" y="1678477"/>
            <a:ext cx="2413763" cy="60344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1720" y="4342386"/>
            <a:ext cx="2396061" cy="704442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451800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9090" y="1762188"/>
            <a:ext cx="8508999" cy="4436953"/>
          </a:xfrm>
        </p:spPr>
        <p:txBody>
          <a:bodyPr/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/>
              <a:t>Our papers of reference are:</a:t>
            </a:r>
          </a:p>
          <a:p>
            <a:pPr marL="519113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800" dirty="0" err="1"/>
              <a:t>Haris</a:t>
            </a:r>
            <a:r>
              <a:rPr lang="en-IN" sz="1800" dirty="0"/>
              <a:t> et al. "Detecting Anti Ad-blockers in the wild“</a:t>
            </a:r>
          </a:p>
          <a:p>
            <a:pPr marL="519113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800" dirty="0" err="1"/>
              <a:t>Rishab</a:t>
            </a:r>
            <a:r>
              <a:rPr lang="en-IN" sz="1800" dirty="0"/>
              <a:t> et al. "Adblocking and Counter-Blocking: A Slice of the Arms Race“</a:t>
            </a:r>
          </a:p>
          <a:p>
            <a:pPr marL="519113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N" sz="18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/>
              <a:t>Their papers used Alexa top 100K websites which bias towards a US and China specific website list.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/>
              <a:t>Our focus is on Germany, DACH and a specific category News.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IN" sz="3000" dirty="0"/>
              <a:t>Detecting Anti Ad-blockers: Motivation</a:t>
            </a:r>
            <a:endParaRPr lang="de-DE" sz="3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739168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9090" y="1762188"/>
            <a:ext cx="8508999" cy="4436953"/>
          </a:xfrm>
        </p:spPr>
        <p:txBody>
          <a:bodyPr/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/>
              <a:t>Anti Ad-blocker scripts detect and change HTML or DOM contents by:</a:t>
            </a:r>
          </a:p>
          <a:p>
            <a:pPr marL="519113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800" dirty="0"/>
              <a:t>adding extra HTML elements,</a:t>
            </a:r>
          </a:p>
          <a:p>
            <a:pPr marL="519113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800" dirty="0"/>
              <a:t>change in style of existing HTML elements,</a:t>
            </a:r>
          </a:p>
          <a:p>
            <a:pPr marL="519113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800" dirty="0"/>
              <a:t>changes in textual context.</a:t>
            </a:r>
          </a:p>
          <a:p>
            <a:pPr marL="519113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N" sz="18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800" dirty="0"/>
              <a:t>As described by </a:t>
            </a:r>
            <a:r>
              <a:rPr lang="en-IN" sz="1800" dirty="0" err="1"/>
              <a:t>Haris</a:t>
            </a:r>
            <a:r>
              <a:rPr lang="en-IN" sz="1800" dirty="0"/>
              <a:t> et al. in their paper, these changes could be:</a:t>
            </a:r>
          </a:p>
          <a:p>
            <a:pPr marL="519113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800" i="1" dirty="0"/>
              <a:t>Nodal Changes</a:t>
            </a:r>
            <a:r>
              <a:rPr lang="en-IN" sz="1800" dirty="0"/>
              <a:t>: Adding extra DOM elements</a:t>
            </a:r>
          </a:p>
          <a:p>
            <a:pPr marL="519113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800" i="1" dirty="0"/>
              <a:t>Style Changes</a:t>
            </a:r>
            <a:r>
              <a:rPr lang="en-IN" sz="1800" dirty="0"/>
              <a:t>: Modifying style and appearance of DOM elements</a:t>
            </a:r>
          </a:p>
          <a:p>
            <a:pPr marL="519113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800" i="1" dirty="0"/>
              <a:t>Textual Changes</a:t>
            </a:r>
            <a:r>
              <a:rPr lang="en-IN" sz="1800" dirty="0"/>
              <a:t>: Changes in textual content</a:t>
            </a:r>
          </a:p>
          <a:p>
            <a:pPr marL="519113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800" i="1" dirty="0"/>
              <a:t>Structural Changes</a:t>
            </a:r>
            <a:r>
              <a:rPr lang="en-IN" sz="1800" dirty="0"/>
              <a:t>: Such as URL redirections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IN" sz="3000" dirty="0"/>
              <a:t>Detecting Anti Ad-blockers: Overview</a:t>
            </a:r>
            <a:endParaRPr lang="de-DE" sz="3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69775904"/>
      </p:ext>
    </p:extLst>
  </p:cSld>
  <p:clrMapOvr>
    <a:masterClrMapping/>
  </p:clrMapOvr>
</p:sld>
</file>

<file path=ppt/theme/theme1.xml><?xml version="1.0" encoding="utf-8"?>
<a:theme xmlns:a="http://schemas.openxmlformats.org/drawingml/2006/main" name="160104_TUM_Praesentation_p_v1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Titel 2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Titel 3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</a:theme>
</file>

<file path=ppt/theme/theme4.xml><?xml version="1.0" encoding="utf-8"?>
<a:theme xmlns:a="http://schemas.openxmlformats.org/drawingml/2006/main" name="Inhalt">
  <a:themeElements>
    <a:clrScheme name="TUM">
      <a:dk1>
        <a:sysClr val="windowText" lastClr="000000"/>
      </a:dk1>
      <a:lt1>
        <a:sysClr val="window" lastClr="FFFFFF"/>
      </a:lt1>
      <a:dk2>
        <a:srgbClr val="003359"/>
      </a:dk2>
      <a:lt2>
        <a:srgbClr val="0065BD"/>
      </a:lt2>
      <a:accent1>
        <a:srgbClr val="005293"/>
      </a:accent1>
      <a:accent2>
        <a:srgbClr val="64A0C8"/>
      </a:accent2>
      <a:accent3>
        <a:srgbClr val="98C6EA"/>
      </a:accent3>
      <a:accent4>
        <a:srgbClr val="A2AD00"/>
      </a:accent4>
      <a:accent5>
        <a:srgbClr val="E37222"/>
      </a:accent5>
      <a:accent6>
        <a:srgbClr val="DAD7CB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</a:theme>
</file>

<file path=ppt/theme/theme5.xml><?xml version="1.0" encoding="utf-8"?>
<a:theme xmlns:a="http://schemas.openxmlformats.org/drawingml/2006/main" name="Kapiteltrenner blau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</a:theme>
</file>

<file path=ppt/theme/theme6.xml><?xml version="1.0" encoding="utf-8"?>
<a:theme xmlns:a="http://schemas.openxmlformats.org/drawingml/2006/main" name="Kapiteltrenner schwarz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</a:theme>
</file>

<file path=ppt/theme/theme7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ACA-iPhone</Template>
  <TotalTime>2754</TotalTime>
  <Words>2431</Words>
  <Application>Microsoft Office PowerPoint</Application>
  <PresentationFormat>On-screen Show (4:3)</PresentationFormat>
  <Paragraphs>309</Paragraphs>
  <Slides>34</Slides>
  <Notes>27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34</vt:i4>
      </vt:variant>
    </vt:vector>
  </HeadingPairs>
  <TitlesOfParts>
    <vt:vector size="45" baseType="lpstr">
      <vt:lpstr>Arial</vt:lpstr>
      <vt:lpstr>Calibri</vt:lpstr>
      <vt:lpstr>Courier New</vt:lpstr>
      <vt:lpstr>Symbol</vt:lpstr>
      <vt:lpstr>Wingdings</vt:lpstr>
      <vt:lpstr>160104_TUM_Praesentation_p_v1</vt:lpstr>
      <vt:lpstr>Titel 2</vt:lpstr>
      <vt:lpstr>Titel 3</vt:lpstr>
      <vt:lpstr>Inhalt</vt:lpstr>
      <vt:lpstr>Kapiteltrenner blau</vt:lpstr>
      <vt:lpstr>Kapiteltrenner schwarz</vt:lpstr>
      <vt:lpstr>Block the Blocker – Studying the effects of Anti Ad-blocking</vt:lpstr>
      <vt:lpstr>Introduction</vt:lpstr>
      <vt:lpstr>Roadmap</vt:lpstr>
      <vt:lpstr>Ad-blocker popularity in Germany</vt:lpstr>
      <vt:lpstr>How Anti Ad-blockers work</vt:lpstr>
      <vt:lpstr>How Anti Ad-blockers work</vt:lpstr>
      <vt:lpstr>Ad-blocker extensions</vt:lpstr>
      <vt:lpstr>Detecting Anti Ad-blockers: Motivation</vt:lpstr>
      <vt:lpstr>Detecting Anti Ad-blockers: Overview</vt:lpstr>
      <vt:lpstr>Detecting Anti Ad-blockers: Methodology</vt:lpstr>
      <vt:lpstr>Detecting Anti Ad-blockers: Demo</vt:lpstr>
      <vt:lpstr>Detecting Anti Ad-blockers: Model Training</vt:lpstr>
      <vt:lpstr>Detecting Anti Ad-blockers: Feature Analysis</vt:lpstr>
      <vt:lpstr>Detecting Anti Ad-blockers: Classifier Evaluation</vt:lpstr>
      <vt:lpstr>Data Collection</vt:lpstr>
      <vt:lpstr>Datasets and Results: Germany</vt:lpstr>
      <vt:lpstr>Datasets and Results: DACH region</vt:lpstr>
      <vt:lpstr>Datasets and Results: News category</vt:lpstr>
      <vt:lpstr>Ad-block Detection Responses: “CIA” measure</vt:lpstr>
      <vt:lpstr>Ad-block Detection Responses: ‘C’IA example</vt:lpstr>
      <vt:lpstr>Ad-block Detection Responses: C’I’A example</vt:lpstr>
      <vt:lpstr>Ad-block Detection Responses: CI’A’ example</vt:lpstr>
      <vt:lpstr>Datasets and Results: Geographical Comparison</vt:lpstr>
      <vt:lpstr>Limitations</vt:lpstr>
      <vt:lpstr>Anti Ad-blockers: Legality in Germany</vt:lpstr>
      <vt:lpstr>Ad-blockers: Ethical aspect</vt:lpstr>
      <vt:lpstr>Anti Ad-blockers: Impact of GDPR</vt:lpstr>
      <vt:lpstr>Anti Ad-blockers: Impact of GDPR</vt:lpstr>
      <vt:lpstr>Anti Ad-blocker Alternatives: Acceptable Ads</vt:lpstr>
      <vt:lpstr>Anti Ad-blocker Alternatives: Whitelists</vt:lpstr>
      <vt:lpstr>YES! Anti Ad-blocker killers also exists!</vt:lpstr>
      <vt:lpstr>Conclusion</vt:lpstr>
      <vt:lpstr>References</vt:lpstr>
      <vt:lpstr>Thank you!</vt:lpstr>
    </vt:vector>
  </TitlesOfParts>
  <Company>--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the iPhone was possibly hacked</dc:title>
  <dc:creator>Rohit Gupta</dc:creator>
  <cp:lastModifiedBy>Rohit Gupta</cp:lastModifiedBy>
  <cp:revision>386</cp:revision>
  <cp:lastPrinted>2018-08-05T13:31:00Z</cp:lastPrinted>
  <dcterms:created xsi:type="dcterms:W3CDTF">2017-01-21T14:32:14Z</dcterms:created>
  <dcterms:modified xsi:type="dcterms:W3CDTF">2018-08-06T22:20:23Z</dcterms:modified>
</cp:coreProperties>
</file>